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sldIdLst>
    <p:sldId id="287" r:id="rId5"/>
    <p:sldId id="288" r:id="rId6"/>
    <p:sldId id="290" r:id="rId7"/>
    <p:sldId id="291" r:id="rId8"/>
    <p:sldId id="289" r:id="rId9"/>
    <p:sldId id="331" r:id="rId10"/>
    <p:sldId id="327" r:id="rId11"/>
    <p:sldId id="314" r:id="rId12"/>
    <p:sldId id="328" r:id="rId13"/>
    <p:sldId id="325" r:id="rId14"/>
    <p:sldId id="329" r:id="rId15"/>
    <p:sldId id="320" r:id="rId16"/>
    <p:sldId id="324" r:id="rId17"/>
    <p:sldId id="338" r:id="rId18"/>
    <p:sldId id="339" r:id="rId19"/>
    <p:sldId id="313" r:id="rId20"/>
    <p:sldId id="336" r:id="rId21"/>
    <p:sldId id="340" r:id="rId22"/>
    <p:sldId id="330" r:id="rId23"/>
    <p:sldId id="337" r:id="rId24"/>
    <p:sldId id="321" r:id="rId25"/>
    <p:sldId id="317" r:id="rId26"/>
    <p:sldId id="335" r:id="rId27"/>
    <p:sldId id="319" r:id="rId28"/>
    <p:sldId id="332" r:id="rId29"/>
    <p:sldId id="326" r:id="rId30"/>
    <p:sldId id="334" r:id="rId31"/>
    <p:sldId id="333" r:id="rId32"/>
    <p:sldId id="302" r:id="rId33"/>
    <p:sldId id="286" r:id="rId3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582-E445-4628-B08A-6D0C0408EFD6}" v="196" dt="2022-11-14T14:22:03.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Kilbride" userId="c5a8900d-63fa-4707-9ef3-ae5b472ddefe" providerId="ADAL" clId="{0B8B0582-E445-4628-B08A-6D0C0408EFD6}"/>
    <pc:docChg chg="modSld">
      <pc:chgData name="Deirdre Kilbride" userId="c5a8900d-63fa-4707-9ef3-ae5b472ddefe" providerId="ADAL" clId="{0B8B0582-E445-4628-B08A-6D0C0408EFD6}" dt="2022-11-14T14:22:03.955" v="191" actId="1036"/>
      <pc:docMkLst>
        <pc:docMk/>
      </pc:docMkLst>
      <pc:sldChg chg="modSp mod">
        <pc:chgData name="Deirdre Kilbride" userId="c5a8900d-63fa-4707-9ef3-ae5b472ddefe" providerId="ADAL" clId="{0B8B0582-E445-4628-B08A-6D0C0408EFD6}" dt="2022-11-14T14:22:03.955" v="191" actId="1036"/>
        <pc:sldMkLst>
          <pc:docMk/>
          <pc:sldMk cId="0" sldId="257"/>
        </pc:sldMkLst>
        <pc:spChg chg="mod">
          <ac:chgData name="Deirdre Kilbride" userId="c5a8900d-63fa-4707-9ef3-ae5b472ddefe" providerId="ADAL" clId="{0B8B0582-E445-4628-B08A-6D0C0408EFD6}" dt="2022-11-14T14:19:46.839" v="55" actId="1036"/>
          <ac:spMkLst>
            <pc:docMk/>
            <pc:sldMk cId="0" sldId="257"/>
            <ac:spMk id="15" creationId="{E2E2F273-C5B9-EBAA-68C6-324FA840015C}"/>
          </ac:spMkLst>
        </pc:spChg>
        <pc:spChg chg="mod">
          <ac:chgData name="Deirdre Kilbride" userId="c5a8900d-63fa-4707-9ef3-ae5b472ddefe" providerId="ADAL" clId="{0B8B0582-E445-4628-B08A-6D0C0408EFD6}" dt="2022-11-14T14:18:36.571" v="12" actId="1037"/>
          <ac:spMkLst>
            <pc:docMk/>
            <pc:sldMk cId="0" sldId="257"/>
            <ac:spMk id="16" creationId="{2F00E8E8-4D6B-DA55-3734-AFFF60AC36DD}"/>
          </ac:spMkLst>
        </pc:spChg>
        <pc:spChg chg="mod">
          <ac:chgData name="Deirdre Kilbride" userId="c5a8900d-63fa-4707-9ef3-ae5b472ddefe" providerId="ADAL" clId="{0B8B0582-E445-4628-B08A-6D0C0408EFD6}" dt="2022-11-14T14:21:02.681" v="174" actId="1038"/>
          <ac:spMkLst>
            <pc:docMk/>
            <pc:sldMk cId="0" sldId="257"/>
            <ac:spMk id="436" creationId="{00000000-0000-0000-0000-000000000000}"/>
          </ac:spMkLst>
        </pc:spChg>
        <pc:spChg chg="mod">
          <ac:chgData name="Deirdre Kilbride" userId="c5a8900d-63fa-4707-9ef3-ae5b472ddefe" providerId="ADAL" clId="{0B8B0582-E445-4628-B08A-6D0C0408EFD6}" dt="2022-11-14T14:21:09.587" v="175" actId="1076"/>
          <ac:spMkLst>
            <pc:docMk/>
            <pc:sldMk cId="0" sldId="257"/>
            <ac:spMk id="437" creationId="{00000000-0000-0000-0000-000000000000}"/>
          </ac:spMkLst>
        </pc:spChg>
        <pc:spChg chg="mod">
          <ac:chgData name="Deirdre Kilbride" userId="c5a8900d-63fa-4707-9ef3-ae5b472ddefe" providerId="ADAL" clId="{0B8B0582-E445-4628-B08A-6D0C0408EFD6}" dt="2022-11-14T14:19:28.927" v="18" actId="1036"/>
          <ac:spMkLst>
            <pc:docMk/>
            <pc:sldMk cId="0" sldId="257"/>
            <ac:spMk id="438" creationId="{00000000-0000-0000-0000-000000000000}"/>
          </ac:spMkLst>
        </pc:spChg>
        <pc:spChg chg="mod">
          <ac:chgData name="Deirdre Kilbride" userId="c5a8900d-63fa-4707-9ef3-ae5b472ddefe" providerId="ADAL" clId="{0B8B0582-E445-4628-B08A-6D0C0408EFD6}" dt="2022-11-14T14:20:43.230" v="151" actId="1036"/>
          <ac:spMkLst>
            <pc:docMk/>
            <pc:sldMk cId="0" sldId="257"/>
            <ac:spMk id="439" creationId="{00000000-0000-0000-0000-000000000000}"/>
          </ac:spMkLst>
        </pc:spChg>
        <pc:spChg chg="mod">
          <ac:chgData name="Deirdre Kilbride" userId="c5a8900d-63fa-4707-9ef3-ae5b472ddefe" providerId="ADAL" clId="{0B8B0582-E445-4628-B08A-6D0C0408EFD6}" dt="2022-11-14T14:20:09.912" v="93" actId="1036"/>
          <ac:spMkLst>
            <pc:docMk/>
            <pc:sldMk cId="0" sldId="257"/>
            <ac:spMk id="440" creationId="{00000000-0000-0000-0000-000000000000}"/>
          </ac:spMkLst>
        </pc:spChg>
        <pc:spChg chg="mod">
          <ac:chgData name="Deirdre Kilbride" userId="c5a8900d-63fa-4707-9ef3-ae5b472ddefe" providerId="ADAL" clId="{0B8B0582-E445-4628-B08A-6D0C0408EFD6}" dt="2022-11-14T14:22:03.955" v="191" actId="1036"/>
          <ac:spMkLst>
            <pc:docMk/>
            <pc:sldMk cId="0" sldId="257"/>
            <ac:spMk id="441" creationId="{00000000-0000-0000-0000-000000000000}"/>
          </ac:spMkLst>
        </pc:spChg>
        <pc:spChg chg="mod">
          <ac:chgData name="Deirdre Kilbride" userId="c5a8900d-63fa-4707-9ef3-ae5b472ddefe" providerId="ADAL" clId="{0B8B0582-E445-4628-B08A-6D0C0408EFD6}" dt="2022-11-14T14:21:44.355" v="187" actId="1036"/>
          <ac:spMkLst>
            <pc:docMk/>
            <pc:sldMk cId="0" sldId="257"/>
            <ac:spMk id="442" creationId="{00000000-0000-0000-0000-000000000000}"/>
          </ac:spMkLst>
        </pc:spChg>
        <pc:spChg chg="mod">
          <ac:chgData name="Deirdre Kilbride" userId="c5a8900d-63fa-4707-9ef3-ae5b472ddefe" providerId="ADAL" clId="{0B8B0582-E445-4628-B08A-6D0C0408EFD6}" dt="2022-11-14T14:21:26.506" v="182" actId="1038"/>
          <ac:spMkLst>
            <pc:docMk/>
            <pc:sldMk cId="0" sldId="257"/>
            <ac:spMk id="443" creationId="{00000000-0000-0000-0000-000000000000}"/>
          </ac:spMkLst>
        </pc:spChg>
        <pc:spChg chg="mod ord">
          <ac:chgData name="Deirdre Kilbride" userId="c5a8900d-63fa-4707-9ef3-ae5b472ddefe" providerId="ADAL" clId="{0B8B0582-E445-4628-B08A-6D0C0408EFD6}" dt="2022-11-14T14:20:21.633" v="111" actId="167"/>
          <ac:spMkLst>
            <pc:docMk/>
            <pc:sldMk cId="0" sldId="257"/>
            <ac:spMk id="4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ig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22"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2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22</a:t>
            </a:r>
          </a:p>
        </p:txBody>
      </p:sp>
      <p:sp>
        <p:nvSpPr>
          <p:cNvPr id="32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1</a:t>
            </a:r>
          </a:p>
        </p:txBody>
      </p:sp>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ig 3">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46"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47"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48"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24</a:t>
            </a:r>
          </a:p>
        </p:txBody>
      </p:sp>
      <p:sp>
        <p:nvSpPr>
          <p:cNvPr id="349"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3</a:t>
            </a:r>
          </a:p>
        </p:txBody>
      </p:sp>
      <p:sp>
        <p:nvSpPr>
          <p:cNvPr id="3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Big 5">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6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70"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71"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7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26</a:t>
            </a:r>
          </a:p>
        </p:txBody>
      </p:sp>
      <p:sp>
        <p:nvSpPr>
          <p:cNvPr id="37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5</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2"/>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6" r:id="rId2"/>
    <p:sldLayoutId id="2147483660" r:id="rId3"/>
    <p:sldLayoutId id="2147483664" r:id="rId4"/>
    <p:sldLayoutId id="2147483669" r:id="rId5"/>
    <p:sldLayoutId id="2147483670" r:id="rId6"/>
    <p:sldLayoutId id="2147483672" r:id="rId7"/>
    <p:sldLayoutId id="2147483674" r:id="rId8"/>
    <p:sldLayoutId id="2147483675" r:id="rId9"/>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filippo.fontanelli@ed.ac.u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8348138" cy="576002"/>
          </a:xfrm>
          <a:prstGeom prst="rect">
            <a:avLst/>
          </a:prstGeom>
        </p:spPr>
        <p:txBody>
          <a:bodyPr>
            <a:normAutofit/>
          </a:bodyPr>
          <a:lstStyle/>
          <a:p>
            <a:pPr defTabSz="672084">
              <a:defRPr sz="3724"/>
            </a:pPr>
            <a:r>
              <a:rPr lang="it-IT" dirty="0" smtClean="0"/>
              <a:t>EU-Korea (zoom in)</a:t>
            </a:r>
            <a:endParaRPr dirty="0"/>
          </a:p>
        </p:txBody>
      </p:sp>
      <p:sp>
        <p:nvSpPr>
          <p:cNvPr id="488" name="Slide Number Placeholder 4"/>
          <p:cNvSpPr txBox="1">
            <a:spLocks noGrp="1"/>
          </p:cNvSpPr>
          <p:nvPr>
            <p:ph type="sldNum" sz="quarter" idx="2"/>
          </p:nvPr>
        </p:nvSpPr>
        <p:spPr>
          <a:xfrm>
            <a:off x="8927936" y="4824000"/>
            <a:ext cx="65" cy="10772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endParaRPr dirty="0"/>
          </a:p>
        </p:txBody>
      </p:sp>
      <p:sp>
        <p:nvSpPr>
          <p:cNvPr id="490" name="Text Placeholder 9"/>
          <p:cNvSpPr>
            <a:spLocks noGrp="1"/>
          </p:cNvSpPr>
          <p:nvPr>
            <p:ph type="body" idx="22"/>
          </p:nvPr>
        </p:nvSpPr>
        <p:spPr>
          <a:prstGeom prst="rect">
            <a:avLst/>
          </a:prstGeom>
        </p:spPr>
        <p:txBody>
          <a:bodyPr/>
          <a:lstStyle/>
          <a:p>
            <a:endParaRPr/>
          </a:p>
        </p:txBody>
      </p:sp>
      <p:sp>
        <p:nvSpPr>
          <p:cNvPr id="5" name="Rectangle 4"/>
          <p:cNvSpPr/>
          <p:nvPr/>
        </p:nvSpPr>
        <p:spPr>
          <a:xfrm>
            <a:off x="215999" y="969798"/>
            <a:ext cx="3909951" cy="3785652"/>
          </a:xfrm>
          <a:prstGeom prst="rect">
            <a:avLst/>
          </a:prstGeom>
        </p:spPr>
        <p:txBody>
          <a:bodyPr wrap="square">
            <a:spAutoFit/>
          </a:bodyPr>
          <a:lstStyle/>
          <a:p>
            <a:pPr marL="342900" indent="-342900">
              <a:buFontTx/>
              <a:buChar char="-"/>
            </a:pPr>
            <a:r>
              <a:rPr lang="it-IT" sz="2000" i="1" dirty="0" smtClean="0">
                <a:latin typeface="Arial" panose="020B0604020202020204" pitchFamily="34" charset="0"/>
              </a:rPr>
              <a:t>Trade-related</a:t>
            </a:r>
            <a:r>
              <a:rPr lang="it-IT" sz="2000" dirty="0" smtClean="0">
                <a:latin typeface="Arial" panose="020B0604020202020204" pitchFamily="34" charset="0"/>
              </a:rPr>
              <a:t> aspects of labor and environment</a:t>
            </a:r>
          </a:p>
          <a:p>
            <a:pPr marL="342900" indent="-342900">
              <a:buFontTx/>
              <a:buChar char="-"/>
            </a:pPr>
            <a:r>
              <a:rPr lang="it-IT" sz="2000" dirty="0" smtClean="0">
                <a:latin typeface="Arial" panose="020B0604020202020204" pitchFamily="34" charset="0"/>
              </a:rPr>
              <a:t>Should not use for protectionism</a:t>
            </a:r>
          </a:p>
          <a:p>
            <a:pPr marL="342900" indent="-342900">
              <a:buFontTx/>
              <a:buChar char="-"/>
            </a:pPr>
            <a:r>
              <a:rPr lang="it-IT" sz="2000" dirty="0" smtClean="0">
                <a:latin typeface="Arial" panose="020B0604020202020204" pitchFamily="34" charset="0"/>
              </a:rPr>
              <a:t>Right to regulate</a:t>
            </a:r>
          </a:p>
          <a:p>
            <a:pPr marL="342900" indent="-342900">
              <a:buFontTx/>
              <a:buChar char="-"/>
            </a:pPr>
            <a:r>
              <a:rPr lang="it-IT" sz="2000" dirty="0" smtClean="0">
                <a:latin typeface="Arial" panose="020B0604020202020204" pitchFamily="34" charset="0"/>
              </a:rPr>
              <a:t>Commitment to core ILO (child, forced, freedom, non-discrimination)</a:t>
            </a:r>
          </a:p>
          <a:p>
            <a:pPr marL="342900" indent="-342900">
              <a:buFontTx/>
              <a:buChar char="-"/>
            </a:pPr>
            <a:r>
              <a:rPr lang="it-IT" sz="2000" dirty="0" smtClean="0">
                <a:latin typeface="Arial" panose="020B0604020202020204" pitchFamily="34" charset="0"/>
              </a:rPr>
              <a:t>Commitment to existing MEAs</a:t>
            </a:r>
          </a:p>
          <a:p>
            <a:pPr marL="342900" indent="-342900">
              <a:buFontTx/>
              <a:buChar char="-"/>
            </a:pPr>
            <a:r>
              <a:rPr lang="it-IT" sz="2000" dirty="0" smtClean="0">
                <a:latin typeface="Arial" panose="020B0604020202020204" pitchFamily="34" charset="0"/>
              </a:rPr>
              <a:t>No dumping</a:t>
            </a:r>
            <a:endParaRPr lang="it-IT" sz="2000" dirty="0"/>
          </a:p>
          <a:p>
            <a:endParaRPr lang="en-GB" sz="2000" dirty="0"/>
          </a:p>
        </p:txBody>
      </p:sp>
      <p:pic>
        <p:nvPicPr>
          <p:cNvPr id="2" name="Picture 1"/>
          <p:cNvPicPr>
            <a:picLocks noChangeAspect="1"/>
          </p:cNvPicPr>
          <p:nvPr/>
        </p:nvPicPr>
        <p:blipFill>
          <a:blip r:embed="rId2"/>
          <a:stretch>
            <a:fillRect/>
          </a:stretch>
        </p:blipFill>
        <p:spPr>
          <a:xfrm>
            <a:off x="3986561" y="1170519"/>
            <a:ext cx="5071998" cy="2769578"/>
          </a:xfrm>
          <a:prstGeom prst="rect">
            <a:avLst/>
          </a:prstGeom>
        </p:spPr>
      </p:pic>
    </p:spTree>
    <p:extLst>
      <p:ext uri="{BB962C8B-B14F-4D97-AF65-F5344CB8AC3E}">
        <p14:creationId xmlns:p14="http://schemas.microsoft.com/office/powerpoint/2010/main" val="26625698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normAutofit fontScale="90000"/>
          </a:bodyPr>
          <a:lstStyle/>
          <a:p>
            <a:pPr defTabSz="672084">
              <a:defRPr sz="3724"/>
            </a:pPr>
            <a:r>
              <a:rPr lang="it-IT" dirty="0" smtClean="0"/>
              <a:t>EU-Korea </a:t>
            </a:r>
            <a:r>
              <a:rPr lang="it-IT" dirty="0" smtClean="0"/>
              <a:t>TSD </a:t>
            </a:r>
            <a:r>
              <a:rPr lang="it-IT" dirty="0" smtClean="0"/>
              <a:t>chapter</a:t>
            </a:r>
            <a:endParaRPr dirty="0"/>
          </a:p>
        </p:txBody>
      </p:sp>
      <p:sp>
        <p:nvSpPr>
          <p:cNvPr id="487" name="Content Placeholder 8"/>
          <p:cNvSpPr txBox="1">
            <a:spLocks noGrp="1"/>
          </p:cNvSpPr>
          <p:nvPr>
            <p:ph type="body" sz="half" idx="1"/>
          </p:nvPr>
        </p:nvSpPr>
        <p:spPr>
          <a:xfrm>
            <a:off x="215999" y="1259859"/>
            <a:ext cx="4104989" cy="3564141"/>
          </a:xfrm>
          <a:prstGeom prst="rect">
            <a:avLst/>
          </a:prstGeom>
        </p:spPr>
        <p:txBody>
          <a:bodyPr>
            <a:normAutofit fontScale="85000" lnSpcReduction="20000"/>
          </a:bodyPr>
          <a:lstStyle/>
          <a:p>
            <a:r>
              <a:rPr lang="en-GB" sz="3200" dirty="0" smtClean="0"/>
              <a:t>Binding (MEAs and ILO) - best-endeavour for high of </a:t>
            </a:r>
            <a:r>
              <a:rPr lang="en-GB" sz="3200" dirty="0"/>
              <a:t>environmental and labour </a:t>
            </a:r>
            <a:r>
              <a:rPr lang="en-GB" sz="3200" dirty="0" smtClean="0"/>
              <a:t>protection, plus prohibition </a:t>
            </a:r>
            <a:r>
              <a:rPr lang="en-GB" sz="3200" dirty="0"/>
              <a:t>against lowering </a:t>
            </a:r>
            <a:r>
              <a:rPr lang="en-GB" sz="3200" dirty="0" smtClean="0"/>
              <a:t>standards to </a:t>
            </a:r>
            <a:r>
              <a:rPr lang="en-GB" sz="3200" dirty="0"/>
              <a:t>promote trade </a:t>
            </a:r>
            <a:r>
              <a:rPr lang="en-GB" sz="3200" dirty="0" smtClean="0"/>
              <a:t>Non-binding (CSR, resources)</a:t>
            </a:r>
          </a:p>
          <a:p>
            <a:r>
              <a:rPr lang="en-GB" sz="3200" dirty="0" smtClean="0"/>
              <a:t>Institutions (DAG, CTSD)</a:t>
            </a:r>
          </a:p>
          <a:p>
            <a:r>
              <a:rPr lang="en-GB" sz="3200" dirty="0" smtClean="0"/>
              <a:t>Dispute settlement</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11</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3" name="Picture 2"/>
          <p:cNvPicPr>
            <a:picLocks noChangeAspect="1"/>
          </p:cNvPicPr>
          <p:nvPr/>
        </p:nvPicPr>
        <p:blipFill>
          <a:blip r:embed="rId2"/>
          <a:stretch>
            <a:fillRect/>
          </a:stretch>
        </p:blipFill>
        <p:spPr>
          <a:xfrm>
            <a:off x="4571996" y="215099"/>
            <a:ext cx="4356001" cy="2774819"/>
          </a:xfrm>
          <a:prstGeom prst="rect">
            <a:avLst/>
          </a:prstGeom>
        </p:spPr>
      </p:pic>
    </p:spTree>
    <p:extLst>
      <p:ext uri="{BB962C8B-B14F-4D97-AF65-F5344CB8AC3E}">
        <p14:creationId xmlns:p14="http://schemas.microsoft.com/office/powerpoint/2010/main" val="380414277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fontScale="90000"/>
          </a:bodyPr>
          <a:lstStyle/>
          <a:p>
            <a:r>
              <a:rPr lang="it-IT" sz="4000" dirty="0" smtClean="0"/>
              <a:t>Appraisal of EU-Korea </a:t>
            </a:r>
            <a:r>
              <a:rPr lang="it-IT" sz="4000" dirty="0" smtClean="0"/>
              <a:t>TSD </a:t>
            </a:r>
            <a:r>
              <a:rPr lang="it-IT" sz="4000" dirty="0" smtClean="0"/>
              <a:t>chapter</a:t>
            </a:r>
            <a:endParaRPr sz="4000" dirty="0"/>
          </a:p>
        </p:txBody>
      </p:sp>
      <p:pic>
        <p:nvPicPr>
          <p:cNvPr id="3" name="Picture 2"/>
          <p:cNvPicPr>
            <a:picLocks noChangeAspect="1"/>
          </p:cNvPicPr>
          <p:nvPr/>
        </p:nvPicPr>
        <p:blipFill>
          <a:blip r:embed="rId2"/>
          <a:stretch>
            <a:fillRect/>
          </a:stretch>
        </p:blipFill>
        <p:spPr>
          <a:xfrm>
            <a:off x="349037" y="1694852"/>
            <a:ext cx="8448125" cy="1970431"/>
          </a:xfrm>
          <a:prstGeom prst="rect">
            <a:avLst/>
          </a:prstGeom>
        </p:spPr>
      </p:pic>
    </p:spTree>
    <p:extLst>
      <p:ext uri="{BB962C8B-B14F-4D97-AF65-F5344CB8AC3E}">
        <p14:creationId xmlns:p14="http://schemas.microsoft.com/office/powerpoint/2010/main" val="232850697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1053660"/>
          </a:xfrm>
          <a:prstGeom prst="rect">
            <a:avLst/>
          </a:prstGeom>
        </p:spPr>
        <p:txBody>
          <a:bodyPr>
            <a:normAutofit/>
          </a:bodyPr>
          <a:lstStyle/>
          <a:p>
            <a:pPr defTabSz="672084">
              <a:defRPr sz="3724"/>
            </a:pPr>
            <a:r>
              <a:rPr lang="it-IT" dirty="0" smtClean="0"/>
              <a:t>EU-Korea dispute on labour rights</a:t>
            </a:r>
            <a:endParaRPr dirty="0"/>
          </a:p>
        </p:txBody>
      </p:sp>
      <p:sp>
        <p:nvSpPr>
          <p:cNvPr id="487" name="Content Placeholder 8"/>
          <p:cNvSpPr txBox="1">
            <a:spLocks noGrp="1"/>
          </p:cNvSpPr>
          <p:nvPr>
            <p:ph type="body" sz="half" idx="1"/>
          </p:nvPr>
        </p:nvSpPr>
        <p:spPr>
          <a:xfrm>
            <a:off x="356450" y="1339113"/>
            <a:ext cx="3990575" cy="3508917"/>
          </a:xfrm>
          <a:prstGeom prst="rect">
            <a:avLst/>
          </a:prstGeom>
        </p:spPr>
        <p:txBody>
          <a:bodyPr>
            <a:normAutofit fontScale="92500" lnSpcReduction="20000"/>
          </a:bodyPr>
          <a:lstStyle/>
          <a:p>
            <a:pPr marL="0" indent="0">
              <a:buNone/>
            </a:pPr>
            <a:r>
              <a:rPr lang="en-GB" sz="3200" dirty="0"/>
              <a:t>Except as otherwise provided in this Chapter, this Chapter applies to measures adopted or maintained by the Parties affecting </a:t>
            </a:r>
            <a:r>
              <a:rPr lang="en-GB" sz="3200" b="1" dirty="0"/>
              <a:t>trade-related</a:t>
            </a:r>
            <a:r>
              <a:rPr lang="en-GB" sz="3200" dirty="0"/>
              <a:t> aspects of labour </a:t>
            </a:r>
            <a:r>
              <a:rPr lang="en-GB" sz="3200" dirty="0" smtClean="0"/>
              <a:t>and </a:t>
            </a:r>
            <a:r>
              <a:rPr lang="en-GB" sz="3200" dirty="0"/>
              <a:t>environmental </a:t>
            </a:r>
            <a:r>
              <a:rPr lang="en-GB" sz="3200" dirty="0" smtClean="0"/>
              <a:t>issues</a:t>
            </a: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13</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a:xfrm>
            <a:off x="4487476" y="215999"/>
            <a:ext cx="4440524" cy="4712401"/>
          </a:xfrm>
        </p:spPr>
      </p:sp>
      <p:pic>
        <p:nvPicPr>
          <p:cNvPr id="3" name="Picture 2"/>
          <p:cNvPicPr>
            <a:picLocks noChangeAspect="1"/>
          </p:cNvPicPr>
          <p:nvPr/>
        </p:nvPicPr>
        <p:blipFill>
          <a:blip r:embed="rId2"/>
          <a:stretch>
            <a:fillRect/>
          </a:stretch>
        </p:blipFill>
        <p:spPr>
          <a:xfrm>
            <a:off x="4487476" y="215099"/>
            <a:ext cx="4440522" cy="3224549"/>
          </a:xfrm>
          <a:prstGeom prst="rect">
            <a:avLst/>
          </a:prstGeom>
        </p:spPr>
      </p:pic>
    </p:spTree>
    <p:extLst>
      <p:ext uri="{BB962C8B-B14F-4D97-AF65-F5344CB8AC3E}">
        <p14:creationId xmlns:p14="http://schemas.microsoft.com/office/powerpoint/2010/main" val="165499220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1053660"/>
          </a:xfrm>
          <a:prstGeom prst="rect">
            <a:avLst/>
          </a:prstGeom>
        </p:spPr>
        <p:txBody>
          <a:bodyPr>
            <a:normAutofit/>
          </a:bodyPr>
          <a:lstStyle/>
          <a:p>
            <a:pPr defTabSz="672084">
              <a:defRPr sz="3724"/>
            </a:pPr>
            <a:r>
              <a:rPr lang="it-IT" dirty="0" smtClean="0"/>
              <a:t>- digression: US-Guatemala dispute</a:t>
            </a:r>
            <a:endParaRPr dirty="0"/>
          </a:p>
        </p:txBody>
      </p:sp>
      <p:sp>
        <p:nvSpPr>
          <p:cNvPr id="487" name="Content Placeholder 8"/>
          <p:cNvSpPr txBox="1">
            <a:spLocks noGrp="1"/>
          </p:cNvSpPr>
          <p:nvPr>
            <p:ph type="body" sz="half" idx="1"/>
          </p:nvPr>
        </p:nvSpPr>
        <p:spPr>
          <a:xfrm>
            <a:off x="356450" y="1490703"/>
            <a:ext cx="3990575" cy="3357327"/>
          </a:xfrm>
          <a:prstGeom prst="rect">
            <a:avLst/>
          </a:prstGeom>
        </p:spPr>
        <p:txBody>
          <a:bodyPr>
            <a:normAutofit/>
          </a:bodyPr>
          <a:lstStyle/>
          <a:p>
            <a:pPr marL="0" indent="0">
              <a:buNone/>
            </a:pPr>
            <a:r>
              <a:rPr lang="en-GB" sz="3200" dirty="0" smtClean="0"/>
              <a:t>Panel finds that US allegations do not relate to measures that affect trade, so rejects claim</a:t>
            </a: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14</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4" name="Picture Placeholder 3"/>
          <p:cNvPicPr>
            <a:picLocks noGrp="1" noChangeAspect="1"/>
          </p:cNvPicPr>
          <p:nvPr>
            <p:ph type="pic" idx="21"/>
          </p:nvPr>
        </p:nvPicPr>
        <p:blipFill>
          <a:blip r:embed="rId2"/>
          <a:srcRect l="22696" r="22696"/>
          <a:stretch>
            <a:fillRect/>
          </a:stretch>
        </p:blipFill>
        <p:spPr>
          <a:xfrm>
            <a:off x="4487863" y="215900"/>
            <a:ext cx="4440237" cy="4713288"/>
          </a:xfrm>
          <a:prstGeom prst="rect">
            <a:avLst/>
          </a:prstGeom>
        </p:spPr>
      </p:pic>
    </p:spTree>
    <p:extLst>
      <p:ext uri="{BB962C8B-B14F-4D97-AF65-F5344CB8AC3E}">
        <p14:creationId xmlns:p14="http://schemas.microsoft.com/office/powerpoint/2010/main" val="338257571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1053660"/>
          </a:xfrm>
          <a:prstGeom prst="rect">
            <a:avLst/>
          </a:prstGeom>
        </p:spPr>
        <p:txBody>
          <a:bodyPr>
            <a:normAutofit/>
          </a:bodyPr>
          <a:lstStyle/>
          <a:p>
            <a:pPr defTabSz="672084">
              <a:defRPr sz="3724"/>
            </a:pPr>
            <a:r>
              <a:rPr lang="it-IT" dirty="0" smtClean="0"/>
              <a:t>EU-Korea dispute on labour rights</a:t>
            </a:r>
            <a:endParaRPr dirty="0"/>
          </a:p>
        </p:txBody>
      </p:sp>
      <p:sp>
        <p:nvSpPr>
          <p:cNvPr id="487" name="Content Placeholder 8"/>
          <p:cNvSpPr txBox="1">
            <a:spLocks noGrp="1"/>
          </p:cNvSpPr>
          <p:nvPr>
            <p:ph type="body" sz="half" idx="1"/>
          </p:nvPr>
        </p:nvSpPr>
        <p:spPr>
          <a:xfrm>
            <a:off x="356450" y="1339113"/>
            <a:ext cx="3990575" cy="3508917"/>
          </a:xfrm>
          <a:prstGeom prst="rect">
            <a:avLst/>
          </a:prstGeom>
        </p:spPr>
        <p:txBody>
          <a:bodyPr>
            <a:normAutofit/>
          </a:bodyPr>
          <a:lstStyle/>
          <a:p>
            <a:pPr marL="0" indent="0">
              <a:buNone/>
            </a:pPr>
            <a:r>
              <a:rPr lang="en-GB" sz="3200" dirty="0" smtClean="0"/>
              <a:t>In case of core ILO rights, there’s an exception to the “trade” focus.</a:t>
            </a:r>
          </a:p>
          <a:p>
            <a:pPr marL="0" indent="0">
              <a:buNone/>
            </a:pPr>
            <a:r>
              <a:rPr lang="en-GB" sz="3200" dirty="0" smtClean="0"/>
              <a:t>Korea found to breach FTA rules</a:t>
            </a: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15</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a:xfrm>
            <a:off x="4571996" y="215999"/>
            <a:ext cx="4356004" cy="4712401"/>
          </a:xfrm>
        </p:spPr>
      </p:sp>
      <p:pic>
        <p:nvPicPr>
          <p:cNvPr id="3" name="Picture 2"/>
          <p:cNvPicPr>
            <a:picLocks noChangeAspect="1"/>
          </p:cNvPicPr>
          <p:nvPr/>
        </p:nvPicPr>
        <p:blipFill>
          <a:blip r:embed="rId2"/>
          <a:stretch>
            <a:fillRect/>
          </a:stretch>
        </p:blipFill>
        <p:spPr>
          <a:xfrm>
            <a:off x="4487479" y="907725"/>
            <a:ext cx="4440522" cy="3224549"/>
          </a:xfrm>
          <a:prstGeom prst="rect">
            <a:avLst/>
          </a:prstGeom>
        </p:spPr>
      </p:pic>
    </p:spTree>
    <p:extLst>
      <p:ext uri="{BB962C8B-B14F-4D97-AF65-F5344CB8AC3E}">
        <p14:creationId xmlns:p14="http://schemas.microsoft.com/office/powerpoint/2010/main" val="56284975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5999" y="107999"/>
            <a:ext cx="6853874" cy="1692002"/>
          </a:xfrm>
          <a:prstGeom prst="rect">
            <a:avLst/>
          </a:prstGeom>
        </p:spPr>
        <p:txBody>
          <a:bodyPr>
            <a:normAutofit fontScale="90000"/>
          </a:bodyPr>
          <a:lstStyle/>
          <a:p>
            <a:r>
              <a:rPr lang="it-IT" sz="2900" dirty="0" smtClean="0"/>
              <a:t>2018 - </a:t>
            </a:r>
            <a:r>
              <a:rPr lang="en-GB" sz="2900" dirty="0" smtClean="0"/>
              <a:t>European </a:t>
            </a:r>
            <a:r>
              <a:rPr lang="en-GB" sz="2900" dirty="0"/>
              <a:t>Economic and Social </a:t>
            </a:r>
            <a:r>
              <a:rPr lang="en-GB" sz="2900" dirty="0" smtClean="0"/>
              <a:t>Committee. TSD chapters </a:t>
            </a:r>
            <a:r>
              <a:rPr lang="en-GB" sz="2900" dirty="0"/>
              <a:t>in EU </a:t>
            </a:r>
            <a:r>
              <a:rPr lang="en-GB" sz="2900" dirty="0" smtClean="0"/>
              <a:t>FTA</a:t>
            </a:r>
            <a:r>
              <a:rPr lang="en-GB" sz="3500" dirty="0"/>
              <a:t/>
            </a:r>
            <a:br>
              <a:rPr lang="en-GB" sz="3500" dirty="0"/>
            </a:br>
            <a:r>
              <a:rPr lang="en-GB" sz="3500" dirty="0"/>
              <a:t/>
            </a:r>
            <a:br>
              <a:rPr lang="en-GB" sz="3500" dirty="0"/>
            </a:br>
            <a:endParaRPr sz="3500" dirty="0"/>
          </a:p>
        </p:txBody>
      </p:sp>
      <p:sp>
        <p:nvSpPr>
          <p:cNvPr id="590" name="Subtitle 2"/>
          <p:cNvSpPr txBox="1">
            <a:spLocks noGrp="1"/>
          </p:cNvSpPr>
          <p:nvPr>
            <p:ph type="body" sz="quarter" idx="1"/>
          </p:nvPr>
        </p:nvSpPr>
        <p:spPr>
          <a:xfrm>
            <a:off x="133814" y="951572"/>
            <a:ext cx="5226205" cy="4081346"/>
          </a:xfrm>
          <a:prstGeom prst="rect">
            <a:avLst/>
          </a:prstGeom>
        </p:spPr>
        <p:txBody>
          <a:bodyPr>
            <a:noAutofit/>
          </a:bodyPr>
          <a:lstStyle/>
          <a:p>
            <a:pPr lvl="1"/>
            <a:r>
              <a:rPr lang="en-US" dirty="0"/>
              <a:t>In the context of SDGs, the EESC would </a:t>
            </a:r>
            <a:r>
              <a:rPr lang="en-US" dirty="0" smtClean="0"/>
              <a:t>[recommend] </a:t>
            </a:r>
            <a:r>
              <a:rPr lang="en-US" dirty="0"/>
              <a:t>to include in all future mandates for TSD chapters "a specific clause requiring both parties of each civil society monitoring mechanism to work together to promote the SDGs" and that TSD chapters "must be given equal weight to those covering commercial, technical or tariff issues".</a:t>
            </a:r>
            <a:endParaRPr lang="en-GB" dirty="0"/>
          </a:p>
          <a:p>
            <a:r>
              <a:rPr lang="en-US" dirty="0"/>
              <a:t> </a:t>
            </a:r>
            <a:endParaRPr lang="en-GB" dirty="0"/>
          </a:p>
          <a:p>
            <a:r>
              <a:rPr lang="en-US" dirty="0" smtClean="0"/>
              <a:t>The </a:t>
            </a:r>
            <a:r>
              <a:rPr lang="en-US" dirty="0"/>
              <a:t>Committee has already noted that Sustainable Development Goal 17 specifically refers to the role of civil society, stating "a successful sustainable development agenda requires partnerships between governments, the private sector and civil society". For the first time in UN history as well, the SDGs specify that governments are answerable to the </a:t>
            </a:r>
            <a:r>
              <a:rPr lang="en-US" dirty="0" smtClean="0"/>
              <a:t>people.</a:t>
            </a:r>
            <a:endParaRPr dirty="0"/>
          </a:p>
        </p:txBody>
      </p:sp>
    </p:spTree>
    <p:extLst>
      <p:ext uri="{BB962C8B-B14F-4D97-AF65-F5344CB8AC3E}">
        <p14:creationId xmlns:p14="http://schemas.microsoft.com/office/powerpoint/2010/main" val="42574847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5999" y="107999"/>
            <a:ext cx="6853874" cy="591248"/>
          </a:xfrm>
          <a:prstGeom prst="rect">
            <a:avLst/>
          </a:prstGeom>
        </p:spPr>
        <p:txBody>
          <a:bodyPr>
            <a:normAutofit fontScale="90000"/>
          </a:bodyPr>
          <a:lstStyle/>
          <a:p>
            <a:r>
              <a:rPr lang="en-GB" sz="2900" dirty="0" smtClean="0"/>
              <a:t>Ramped-up enforcement</a:t>
            </a:r>
            <a:r>
              <a:rPr lang="en-GB" sz="3500" dirty="0"/>
              <a:t/>
            </a:r>
            <a:br>
              <a:rPr lang="en-GB" sz="3500" dirty="0"/>
            </a:br>
            <a:r>
              <a:rPr lang="en-GB" sz="3500" dirty="0"/>
              <a:t/>
            </a:r>
            <a:br>
              <a:rPr lang="en-GB" sz="3500" dirty="0"/>
            </a:br>
            <a:endParaRPr sz="3500" dirty="0"/>
          </a:p>
        </p:txBody>
      </p:sp>
      <p:sp>
        <p:nvSpPr>
          <p:cNvPr id="590" name="Subtitle 2"/>
          <p:cNvSpPr txBox="1">
            <a:spLocks noGrp="1"/>
          </p:cNvSpPr>
          <p:nvPr>
            <p:ph type="body" sz="quarter" idx="1"/>
          </p:nvPr>
        </p:nvSpPr>
        <p:spPr>
          <a:xfrm>
            <a:off x="215999" y="1062154"/>
            <a:ext cx="4345977" cy="4081346"/>
          </a:xfrm>
          <a:prstGeom prst="rect">
            <a:avLst/>
          </a:prstGeom>
        </p:spPr>
        <p:txBody>
          <a:bodyPr>
            <a:noAutofit/>
          </a:bodyPr>
          <a:lstStyle/>
          <a:p>
            <a:pPr lvl="1"/>
            <a:r>
              <a:rPr lang="en-GB" sz="2000" dirty="0" smtClean="0"/>
              <a:t>Enforcement strengthened. As set </a:t>
            </a:r>
            <a:r>
              <a:rPr lang="en-GB" sz="2000" dirty="0"/>
              <a:t>out in the Commission's 15-Point TSD Action </a:t>
            </a:r>
            <a:r>
              <a:rPr lang="en-GB" sz="2000" dirty="0" smtClean="0"/>
              <a:t>Plan, and subsequently implemented with appointment </a:t>
            </a:r>
            <a:r>
              <a:rPr lang="en-GB" sz="2000" dirty="0"/>
              <a:t>of the </a:t>
            </a:r>
            <a:r>
              <a:rPr lang="en-GB" sz="2000" b="1" dirty="0"/>
              <a:t>Chief Trade Enforcement Officer </a:t>
            </a:r>
            <a:r>
              <a:rPr lang="en-GB" sz="2000" dirty="0"/>
              <a:t>and the announcement of the </a:t>
            </a:r>
            <a:r>
              <a:rPr lang="en-GB" sz="2000" b="1" dirty="0"/>
              <a:t>Single Entry Point </a:t>
            </a:r>
            <a:r>
              <a:rPr lang="en-GB" sz="2000" dirty="0"/>
              <a:t>where stakeholders can raise concerns as to implementation of these chapters.</a:t>
            </a:r>
            <a:endParaRPr sz="2000" dirty="0"/>
          </a:p>
        </p:txBody>
      </p:sp>
      <p:pic>
        <p:nvPicPr>
          <p:cNvPr id="2" name="Picture 1"/>
          <p:cNvPicPr>
            <a:picLocks noChangeAspect="1"/>
          </p:cNvPicPr>
          <p:nvPr/>
        </p:nvPicPr>
        <p:blipFill>
          <a:blip r:embed="rId2"/>
          <a:stretch>
            <a:fillRect/>
          </a:stretch>
        </p:blipFill>
        <p:spPr>
          <a:xfrm>
            <a:off x="4702629" y="2405102"/>
            <a:ext cx="4410956" cy="2637896"/>
          </a:xfrm>
          <a:prstGeom prst="rect">
            <a:avLst/>
          </a:prstGeom>
        </p:spPr>
      </p:pic>
      <p:pic>
        <p:nvPicPr>
          <p:cNvPr id="3" name="Picture 2"/>
          <p:cNvPicPr>
            <a:picLocks noChangeAspect="1"/>
          </p:cNvPicPr>
          <p:nvPr/>
        </p:nvPicPr>
        <p:blipFill>
          <a:blip r:embed="rId3"/>
          <a:stretch>
            <a:fillRect/>
          </a:stretch>
        </p:blipFill>
        <p:spPr>
          <a:xfrm>
            <a:off x="1944061" y="189319"/>
            <a:ext cx="5816812" cy="4853679"/>
          </a:xfrm>
          <a:prstGeom prst="rect">
            <a:avLst/>
          </a:prstGeom>
        </p:spPr>
      </p:pic>
      <p:pic>
        <p:nvPicPr>
          <p:cNvPr id="4" name="Picture 3"/>
          <p:cNvPicPr>
            <a:picLocks noChangeAspect="1"/>
          </p:cNvPicPr>
          <p:nvPr/>
        </p:nvPicPr>
        <p:blipFill>
          <a:blip r:embed="rId4"/>
          <a:stretch>
            <a:fillRect/>
          </a:stretch>
        </p:blipFill>
        <p:spPr>
          <a:xfrm>
            <a:off x="1221111" y="189319"/>
            <a:ext cx="6681730" cy="4830896"/>
          </a:xfrm>
          <a:prstGeom prst="rect">
            <a:avLst/>
          </a:prstGeom>
        </p:spPr>
      </p:pic>
    </p:spTree>
    <p:extLst>
      <p:ext uri="{BB962C8B-B14F-4D97-AF65-F5344CB8AC3E}">
        <p14:creationId xmlns:p14="http://schemas.microsoft.com/office/powerpoint/2010/main" val="2481199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5999" y="107999"/>
            <a:ext cx="6853874" cy="591248"/>
          </a:xfrm>
          <a:prstGeom prst="rect">
            <a:avLst/>
          </a:prstGeom>
        </p:spPr>
        <p:txBody>
          <a:bodyPr>
            <a:normAutofit/>
          </a:bodyPr>
          <a:lstStyle/>
          <a:p>
            <a:r>
              <a:rPr lang="en-GB" sz="2900" dirty="0" smtClean="0"/>
              <a:t>Full-on retaliation in EU-NZ FTA</a:t>
            </a:r>
            <a:endParaRPr sz="3500" dirty="0"/>
          </a:p>
        </p:txBody>
      </p:sp>
      <p:pic>
        <p:nvPicPr>
          <p:cNvPr id="6" name="Picture 5"/>
          <p:cNvPicPr>
            <a:picLocks noChangeAspect="1"/>
          </p:cNvPicPr>
          <p:nvPr/>
        </p:nvPicPr>
        <p:blipFill>
          <a:blip r:embed="rId2"/>
          <a:stretch>
            <a:fillRect/>
          </a:stretch>
        </p:blipFill>
        <p:spPr>
          <a:xfrm>
            <a:off x="415784" y="699247"/>
            <a:ext cx="5892808" cy="4243509"/>
          </a:xfrm>
          <a:prstGeom prst="rect">
            <a:avLst/>
          </a:prstGeom>
        </p:spPr>
      </p:pic>
    </p:spTree>
    <p:extLst>
      <p:ext uri="{BB962C8B-B14F-4D97-AF65-F5344CB8AC3E}">
        <p14:creationId xmlns:p14="http://schemas.microsoft.com/office/powerpoint/2010/main" val="284440619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fontScale="90000"/>
          </a:bodyPr>
          <a:lstStyle/>
          <a:p>
            <a:r>
              <a:rPr lang="it-IT" sz="4000" dirty="0" smtClean="0"/>
              <a:t>Parliament and Commission’s review of 15-step plan</a:t>
            </a:r>
            <a:endParaRPr sz="4000" dirty="0"/>
          </a:p>
        </p:txBody>
      </p:sp>
      <p:pic>
        <p:nvPicPr>
          <p:cNvPr id="2" name="Picture 1"/>
          <p:cNvPicPr>
            <a:picLocks noChangeAspect="1"/>
          </p:cNvPicPr>
          <p:nvPr/>
        </p:nvPicPr>
        <p:blipFill>
          <a:blip r:embed="rId2"/>
          <a:stretch>
            <a:fillRect/>
          </a:stretch>
        </p:blipFill>
        <p:spPr>
          <a:xfrm>
            <a:off x="271624" y="1294453"/>
            <a:ext cx="8093092" cy="2532195"/>
          </a:xfrm>
          <a:prstGeom prst="rect">
            <a:avLst/>
          </a:prstGeom>
        </p:spPr>
      </p:pic>
    </p:spTree>
    <p:extLst>
      <p:ext uri="{BB962C8B-B14F-4D97-AF65-F5344CB8AC3E}">
        <p14:creationId xmlns:p14="http://schemas.microsoft.com/office/powerpoint/2010/main" val="65864146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lstStyle/>
          <a:p>
            <a:r>
              <a:rPr lang="en-GB" dirty="0" smtClean="0"/>
              <a:t>Filippo Fontanelli – University of Edinburgh – filippo.fontanelli@ed.ac.uk</a:t>
            </a:r>
            <a:endParaRPr dirty="0"/>
          </a:p>
        </p:txBody>
      </p:sp>
      <p:sp>
        <p:nvSpPr>
          <p:cNvPr id="2" name="TextBox 1"/>
          <p:cNvSpPr txBox="1"/>
          <p:nvPr/>
        </p:nvSpPr>
        <p:spPr>
          <a:xfrm>
            <a:off x="401444" y="2817540"/>
            <a:ext cx="5203902"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smtClean="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sym typeface="Arial"/>
              </a:rPr>
              <a:t>3</a:t>
            </a:r>
            <a:r>
              <a:rPr kumimoji="0" lang="en-GB" sz="2000" b="0" i="0" u="none" strike="noStrike" cap="none" spc="0" normalizeH="0" dirty="0" smtClean="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kumimoji="0" lang="en-GB" sz="3000" b="0" i="0" u="none" strike="noStrike" cap="none" spc="0" normalizeH="0" dirty="0" smtClean="0">
                <a:ln>
                  <a:noFill/>
                </a:ln>
                <a:solidFill>
                  <a:srgbClr val="000000"/>
                </a:solidFill>
                <a:effectLst/>
                <a:uFillTx/>
                <a:sym typeface="Arial"/>
              </a:rPr>
              <a:t>8 May 2023</a:t>
            </a:r>
          </a:p>
          <a:p>
            <a:pPr marL="0" marR="0" indent="0" algn="l" defTabSz="685800" rtl="0" fontAlgn="auto" latinLnBrk="0" hangingPunct="0">
              <a:lnSpc>
                <a:spcPct val="100000"/>
              </a:lnSpc>
              <a:spcBef>
                <a:spcPts val="0"/>
              </a:spcBef>
              <a:spcAft>
                <a:spcPts val="0"/>
              </a:spcAft>
              <a:buClrTx/>
              <a:buSzTx/>
              <a:buFontTx/>
              <a:buNone/>
              <a:tabLst/>
            </a:pPr>
            <a:r>
              <a:rPr lang="en-GB" sz="3000" baseline="0" dirty="0" smtClean="0"/>
              <a:t>Non-economic values in FTAs</a:t>
            </a:r>
            <a:endParaRPr kumimoji="0" lang="en-GB" sz="3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75979477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7890656" cy="576002"/>
          </a:xfrm>
          <a:prstGeom prst="rect">
            <a:avLst/>
          </a:prstGeom>
        </p:spPr>
        <p:txBody>
          <a:bodyPr>
            <a:normAutofit fontScale="90000"/>
          </a:bodyPr>
          <a:lstStyle/>
          <a:p>
            <a:pPr defTabSz="672084">
              <a:defRPr sz="3724"/>
            </a:pPr>
            <a:r>
              <a:rPr lang="it-IT" dirty="0" smtClean="0"/>
              <a:t>2022 EU review of TSD in FTAs, within Green agenda</a:t>
            </a:r>
            <a:endParaRPr dirty="0"/>
          </a:p>
        </p:txBody>
      </p:sp>
      <p:sp>
        <p:nvSpPr>
          <p:cNvPr id="487" name="Content Placeholder 8"/>
          <p:cNvSpPr txBox="1">
            <a:spLocks noGrp="1"/>
          </p:cNvSpPr>
          <p:nvPr>
            <p:ph type="body" sz="half" idx="1"/>
          </p:nvPr>
        </p:nvSpPr>
        <p:spPr>
          <a:xfrm>
            <a:off x="587298" y="1256371"/>
            <a:ext cx="3733690" cy="3508917"/>
          </a:xfrm>
          <a:prstGeom prst="rect">
            <a:avLst/>
          </a:prstGeom>
        </p:spPr>
        <p:txBody>
          <a:bodyPr>
            <a:normAutofit/>
          </a:bodyPr>
          <a:lstStyle/>
          <a:p>
            <a:pPr marL="0" indent="0">
              <a:buNone/>
            </a:pPr>
            <a:endParaRPr lang="it-IT" sz="32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20</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3" name="Picture 2"/>
          <p:cNvPicPr>
            <a:picLocks noChangeAspect="1"/>
          </p:cNvPicPr>
          <p:nvPr/>
        </p:nvPicPr>
        <p:blipFill>
          <a:blip r:embed="rId2"/>
          <a:stretch>
            <a:fillRect/>
          </a:stretch>
        </p:blipFill>
        <p:spPr>
          <a:xfrm>
            <a:off x="763275" y="1040223"/>
            <a:ext cx="7100047" cy="3941211"/>
          </a:xfrm>
          <a:prstGeom prst="rect">
            <a:avLst/>
          </a:prstGeom>
        </p:spPr>
      </p:pic>
    </p:spTree>
    <p:extLst>
      <p:ext uri="{BB962C8B-B14F-4D97-AF65-F5344CB8AC3E}">
        <p14:creationId xmlns:p14="http://schemas.microsoft.com/office/powerpoint/2010/main" val="1854514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normAutofit/>
          </a:bodyPr>
          <a:lstStyle/>
          <a:p>
            <a:pPr defTabSz="672084">
              <a:defRPr sz="3724"/>
            </a:pPr>
            <a:r>
              <a:rPr lang="it-IT" dirty="0" smtClean="0"/>
              <a:t>Commission 2022</a:t>
            </a:r>
            <a:endParaRPr dirty="0"/>
          </a:p>
        </p:txBody>
      </p:sp>
      <p:sp>
        <p:nvSpPr>
          <p:cNvPr id="487" name="Content Placeholder 8"/>
          <p:cNvSpPr txBox="1">
            <a:spLocks noGrp="1"/>
          </p:cNvSpPr>
          <p:nvPr>
            <p:ph type="body" sz="half" idx="1"/>
          </p:nvPr>
        </p:nvSpPr>
        <p:spPr>
          <a:xfrm>
            <a:off x="215999" y="1275550"/>
            <a:ext cx="4289094" cy="3260590"/>
          </a:xfrm>
          <a:prstGeom prst="rect">
            <a:avLst/>
          </a:prstGeom>
        </p:spPr>
        <p:txBody>
          <a:bodyPr>
            <a:normAutofit fontScale="92500"/>
          </a:bodyPr>
          <a:lstStyle/>
          <a:p>
            <a:r>
              <a:rPr lang="en-GB" sz="3200" dirty="0" smtClean="0"/>
              <a:t>More tailored</a:t>
            </a:r>
          </a:p>
          <a:p>
            <a:r>
              <a:rPr lang="it-IT" sz="3200" dirty="0" smtClean="0"/>
              <a:t>Liberalise sustainable goods/services further</a:t>
            </a:r>
          </a:p>
          <a:p>
            <a:r>
              <a:rPr lang="it-IT" sz="3200" dirty="0" smtClean="0"/>
              <a:t>More monitoring, including by civil society</a:t>
            </a:r>
          </a:p>
          <a:p>
            <a:r>
              <a:rPr lang="it-IT" sz="3200" dirty="0" smtClean="0"/>
              <a:t>Compliance and trade sanctions</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21</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3" name="Picture 2"/>
          <p:cNvPicPr>
            <a:picLocks noChangeAspect="1"/>
          </p:cNvPicPr>
          <p:nvPr/>
        </p:nvPicPr>
        <p:blipFill>
          <a:blip r:embed="rId2"/>
          <a:stretch>
            <a:fillRect/>
          </a:stretch>
        </p:blipFill>
        <p:spPr>
          <a:xfrm>
            <a:off x="4545564" y="1054678"/>
            <a:ext cx="4408863" cy="2819942"/>
          </a:xfrm>
          <a:prstGeom prst="rect">
            <a:avLst/>
          </a:prstGeom>
        </p:spPr>
      </p:pic>
    </p:spTree>
    <p:extLst>
      <p:ext uri="{BB962C8B-B14F-4D97-AF65-F5344CB8AC3E}">
        <p14:creationId xmlns:p14="http://schemas.microsoft.com/office/powerpoint/2010/main" val="26806615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EU-Mercosur debate/leak</a:t>
            </a:r>
            <a:endParaRPr sz="4000" dirty="0"/>
          </a:p>
        </p:txBody>
      </p:sp>
      <p:pic>
        <p:nvPicPr>
          <p:cNvPr id="4" name="Picture 3"/>
          <p:cNvPicPr>
            <a:picLocks noChangeAspect="1"/>
          </p:cNvPicPr>
          <p:nvPr/>
        </p:nvPicPr>
        <p:blipFill>
          <a:blip r:embed="rId2"/>
          <a:stretch>
            <a:fillRect/>
          </a:stretch>
        </p:blipFill>
        <p:spPr>
          <a:xfrm>
            <a:off x="215999" y="822012"/>
            <a:ext cx="8951767" cy="3785469"/>
          </a:xfrm>
          <a:prstGeom prst="rect">
            <a:avLst/>
          </a:prstGeom>
        </p:spPr>
      </p:pic>
      <p:pic>
        <p:nvPicPr>
          <p:cNvPr id="3" name="Picture 2"/>
          <p:cNvPicPr>
            <a:picLocks noChangeAspect="1"/>
          </p:cNvPicPr>
          <p:nvPr/>
        </p:nvPicPr>
        <p:blipFill>
          <a:blip r:embed="rId3"/>
          <a:stretch>
            <a:fillRect/>
          </a:stretch>
        </p:blipFill>
        <p:spPr>
          <a:xfrm rot="20610314">
            <a:off x="-27255" y="2202061"/>
            <a:ext cx="9171255" cy="1591634"/>
          </a:xfrm>
          <a:prstGeom prst="rect">
            <a:avLst/>
          </a:prstGeom>
        </p:spPr>
      </p:pic>
      <p:pic>
        <p:nvPicPr>
          <p:cNvPr id="6" name="Picture 5"/>
          <p:cNvPicPr>
            <a:picLocks noChangeAspect="1"/>
          </p:cNvPicPr>
          <p:nvPr/>
        </p:nvPicPr>
        <p:blipFill>
          <a:blip r:embed="rId4"/>
          <a:stretch>
            <a:fillRect/>
          </a:stretch>
        </p:blipFill>
        <p:spPr>
          <a:xfrm>
            <a:off x="728280" y="822012"/>
            <a:ext cx="7485961" cy="3519889"/>
          </a:xfrm>
          <a:prstGeom prst="rect">
            <a:avLst/>
          </a:prstGeom>
        </p:spPr>
      </p:pic>
    </p:spTree>
    <p:extLst>
      <p:ext uri="{BB962C8B-B14F-4D97-AF65-F5344CB8AC3E}">
        <p14:creationId xmlns:p14="http://schemas.microsoft.com/office/powerpoint/2010/main" val="937290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EU-Mercosur debate/leak</a:t>
            </a:r>
            <a:endParaRPr sz="4000" dirty="0"/>
          </a:p>
        </p:txBody>
      </p:sp>
      <p:pic>
        <p:nvPicPr>
          <p:cNvPr id="2" name="Picture 1"/>
          <p:cNvPicPr>
            <a:picLocks noChangeAspect="1"/>
          </p:cNvPicPr>
          <p:nvPr/>
        </p:nvPicPr>
        <p:blipFill>
          <a:blip r:embed="rId2"/>
          <a:stretch>
            <a:fillRect/>
          </a:stretch>
        </p:blipFill>
        <p:spPr>
          <a:xfrm>
            <a:off x="92990" y="1079476"/>
            <a:ext cx="8477654" cy="3225904"/>
          </a:xfrm>
          <a:prstGeom prst="rect">
            <a:avLst/>
          </a:prstGeom>
        </p:spPr>
      </p:pic>
    </p:spTree>
    <p:extLst>
      <p:ext uri="{BB962C8B-B14F-4D97-AF65-F5344CB8AC3E}">
        <p14:creationId xmlns:p14="http://schemas.microsoft.com/office/powerpoint/2010/main" val="319171228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EU-UK TCA</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Debate on regulatory divergence (new)</a:t>
            </a:r>
          </a:p>
          <a:p>
            <a:r>
              <a:rPr lang="it-IT" sz="3200" dirty="0" smtClean="0"/>
              <a:t>Is Canada model enough?</a:t>
            </a:r>
          </a:p>
          <a:p>
            <a:r>
              <a:rPr lang="it-IT" sz="3200" dirty="0" smtClean="0"/>
              <a:t>Insurance from UK threats to deregulate</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24</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4" name="Picture 3"/>
          <p:cNvPicPr>
            <a:picLocks noChangeAspect="1"/>
          </p:cNvPicPr>
          <p:nvPr/>
        </p:nvPicPr>
        <p:blipFill>
          <a:blip r:embed="rId2"/>
          <a:stretch>
            <a:fillRect/>
          </a:stretch>
        </p:blipFill>
        <p:spPr>
          <a:xfrm>
            <a:off x="4576129" y="913734"/>
            <a:ext cx="4351867" cy="2570233"/>
          </a:xfrm>
          <a:prstGeom prst="rect">
            <a:avLst/>
          </a:prstGeom>
        </p:spPr>
      </p:pic>
    </p:spTree>
    <p:extLst>
      <p:ext uri="{BB962C8B-B14F-4D97-AF65-F5344CB8AC3E}">
        <p14:creationId xmlns:p14="http://schemas.microsoft.com/office/powerpoint/2010/main" val="35463796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6000" y="107999"/>
            <a:ext cx="6480002" cy="1692002"/>
          </a:xfrm>
          <a:prstGeom prst="rect">
            <a:avLst/>
          </a:prstGeom>
        </p:spPr>
        <p:txBody>
          <a:bodyPr/>
          <a:lstStyle/>
          <a:p>
            <a:r>
              <a:rPr lang="it-IT" dirty="0" smtClean="0"/>
              <a:t>Level-playing field</a:t>
            </a:r>
            <a:endParaRPr dirty="0"/>
          </a:p>
        </p:txBody>
      </p:sp>
      <p:pic>
        <p:nvPicPr>
          <p:cNvPr id="3" name="Picture 2"/>
          <p:cNvPicPr>
            <a:picLocks noChangeAspect="1"/>
          </p:cNvPicPr>
          <p:nvPr/>
        </p:nvPicPr>
        <p:blipFill>
          <a:blip r:embed="rId2"/>
          <a:stretch>
            <a:fillRect/>
          </a:stretch>
        </p:blipFill>
        <p:spPr>
          <a:xfrm>
            <a:off x="0" y="1123761"/>
            <a:ext cx="8927588" cy="3407797"/>
          </a:xfrm>
          <a:prstGeom prst="rect">
            <a:avLst/>
          </a:prstGeom>
        </p:spPr>
      </p:pic>
    </p:spTree>
    <p:extLst>
      <p:ext uri="{BB962C8B-B14F-4D97-AF65-F5344CB8AC3E}">
        <p14:creationId xmlns:p14="http://schemas.microsoft.com/office/powerpoint/2010/main" val="316441501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8348138" cy="576002"/>
          </a:xfrm>
          <a:prstGeom prst="rect">
            <a:avLst/>
          </a:prstGeom>
        </p:spPr>
        <p:txBody>
          <a:bodyPr>
            <a:normAutofit/>
          </a:bodyPr>
          <a:lstStyle/>
          <a:p>
            <a:pPr defTabSz="672084">
              <a:defRPr sz="3724"/>
            </a:pPr>
            <a:r>
              <a:rPr lang="it-IT" dirty="0" smtClean="0"/>
              <a:t>How to manage LPF</a:t>
            </a:r>
            <a:endParaRPr dirty="0"/>
          </a:p>
        </p:txBody>
      </p:sp>
      <p:sp>
        <p:nvSpPr>
          <p:cNvPr id="488" name="Slide Number Placeholder 4"/>
          <p:cNvSpPr txBox="1">
            <a:spLocks noGrp="1"/>
          </p:cNvSpPr>
          <p:nvPr>
            <p:ph type="sldNum" sz="quarter" idx="2"/>
          </p:nvPr>
        </p:nvSpPr>
        <p:spPr>
          <a:xfrm>
            <a:off x="8927936" y="4824000"/>
            <a:ext cx="65" cy="10772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endParaRPr dirty="0"/>
          </a:p>
        </p:txBody>
      </p:sp>
      <p:sp>
        <p:nvSpPr>
          <p:cNvPr id="490" name="Text Placeholder 9"/>
          <p:cNvSpPr>
            <a:spLocks noGrp="1"/>
          </p:cNvSpPr>
          <p:nvPr>
            <p:ph type="body" idx="22"/>
          </p:nvPr>
        </p:nvSpPr>
        <p:spPr>
          <a:prstGeom prst="rect">
            <a:avLst/>
          </a:prstGeom>
        </p:spPr>
        <p:txBody>
          <a:bodyPr/>
          <a:lstStyle/>
          <a:p>
            <a:endParaRPr/>
          </a:p>
        </p:txBody>
      </p:sp>
      <p:pic>
        <p:nvPicPr>
          <p:cNvPr id="4" name="Picture 3"/>
          <p:cNvPicPr>
            <a:picLocks noChangeAspect="1"/>
          </p:cNvPicPr>
          <p:nvPr/>
        </p:nvPicPr>
        <p:blipFill>
          <a:blip r:embed="rId2"/>
          <a:stretch>
            <a:fillRect/>
          </a:stretch>
        </p:blipFill>
        <p:spPr>
          <a:xfrm>
            <a:off x="123987" y="720002"/>
            <a:ext cx="7129220" cy="4160540"/>
          </a:xfrm>
          <a:prstGeom prst="rect">
            <a:avLst/>
          </a:prstGeom>
        </p:spPr>
      </p:pic>
    </p:spTree>
    <p:extLst>
      <p:ext uri="{BB962C8B-B14F-4D97-AF65-F5344CB8AC3E}">
        <p14:creationId xmlns:p14="http://schemas.microsoft.com/office/powerpoint/2010/main" val="112223263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Narrow commitments</a:t>
            </a:r>
            <a:endParaRPr lang="en-GB" dirty="0"/>
          </a:p>
        </p:txBody>
      </p:sp>
      <p:pic>
        <p:nvPicPr>
          <p:cNvPr id="8" name="Picture Placeholder 7"/>
          <p:cNvPicPr>
            <a:picLocks noGrp="1" noChangeAspect="1"/>
          </p:cNvPicPr>
          <p:nvPr>
            <p:ph type="pic" idx="21"/>
          </p:nvPr>
        </p:nvPicPr>
        <p:blipFill>
          <a:blip r:embed="rId2"/>
          <a:srcRect l="23983" r="23983"/>
          <a:stretch>
            <a:fillRect/>
          </a:stretch>
        </p:blipFill>
        <p:spPr>
          <a:prstGeom prst="rect">
            <a:avLst/>
          </a:prstGeom>
        </p:spPr>
      </p:pic>
      <p:sp>
        <p:nvSpPr>
          <p:cNvPr id="5" name="Text Placeholder 4"/>
          <p:cNvSpPr>
            <a:spLocks noGrp="1"/>
          </p:cNvSpPr>
          <p:nvPr>
            <p:ph type="body" sz="quarter" idx="22"/>
          </p:nvPr>
        </p:nvSpPr>
        <p:spPr/>
        <p:txBody>
          <a:bodyPr/>
          <a:lstStyle/>
          <a:p>
            <a:endParaRPr lang="en-GB"/>
          </a:p>
        </p:txBody>
      </p:sp>
      <p:sp>
        <p:nvSpPr>
          <p:cNvPr id="6" name="Text Placeholder 5"/>
          <p:cNvSpPr>
            <a:spLocks noGrp="1"/>
          </p:cNvSpPr>
          <p:nvPr>
            <p:ph type="body" sz="half" idx="23"/>
          </p:nvPr>
        </p:nvSpPr>
        <p:spPr/>
        <p:txBody>
          <a:bodyPr/>
          <a:lstStyle/>
          <a:p>
            <a:endParaRPr lang="en-GB"/>
          </a:p>
        </p:txBody>
      </p:sp>
      <p:pic>
        <p:nvPicPr>
          <p:cNvPr id="7" name="Picture 6"/>
          <p:cNvPicPr>
            <a:picLocks noChangeAspect="1"/>
          </p:cNvPicPr>
          <p:nvPr/>
        </p:nvPicPr>
        <p:blipFill>
          <a:blip r:embed="rId3"/>
          <a:stretch>
            <a:fillRect/>
          </a:stretch>
        </p:blipFill>
        <p:spPr>
          <a:xfrm>
            <a:off x="336492" y="1790380"/>
            <a:ext cx="8219998" cy="3137121"/>
          </a:xfrm>
          <a:prstGeom prst="rect">
            <a:avLst/>
          </a:prstGeom>
        </p:spPr>
      </p:pic>
    </p:spTree>
    <p:extLst>
      <p:ext uri="{BB962C8B-B14F-4D97-AF65-F5344CB8AC3E}">
        <p14:creationId xmlns:p14="http://schemas.microsoft.com/office/powerpoint/2010/main" val="3704242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8348138" cy="576002"/>
          </a:xfrm>
          <a:prstGeom prst="rect">
            <a:avLst/>
          </a:prstGeom>
        </p:spPr>
        <p:txBody>
          <a:bodyPr>
            <a:normAutofit/>
          </a:bodyPr>
          <a:lstStyle/>
          <a:p>
            <a:pPr defTabSz="672084">
              <a:defRPr sz="3724"/>
            </a:pPr>
            <a:r>
              <a:rPr lang="it-IT" dirty="0" smtClean="0"/>
              <a:t>Mirror clauses?</a:t>
            </a:r>
            <a:endParaRPr dirty="0"/>
          </a:p>
        </p:txBody>
      </p:sp>
      <p:sp>
        <p:nvSpPr>
          <p:cNvPr id="488" name="Slide Number Placeholder 4"/>
          <p:cNvSpPr txBox="1">
            <a:spLocks noGrp="1"/>
          </p:cNvSpPr>
          <p:nvPr>
            <p:ph type="sldNum" sz="quarter" idx="2"/>
          </p:nvPr>
        </p:nvSpPr>
        <p:spPr>
          <a:xfrm>
            <a:off x="8927936" y="4824000"/>
            <a:ext cx="65" cy="10772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endParaRPr dirty="0"/>
          </a:p>
        </p:txBody>
      </p:sp>
      <p:sp>
        <p:nvSpPr>
          <p:cNvPr id="490" name="Text Placeholder 9"/>
          <p:cNvSpPr>
            <a:spLocks noGrp="1"/>
          </p:cNvSpPr>
          <p:nvPr>
            <p:ph type="body" idx="22"/>
          </p:nvPr>
        </p:nvSpPr>
        <p:spPr>
          <a:prstGeom prst="rect">
            <a:avLst/>
          </a:prstGeom>
        </p:spPr>
        <p:txBody>
          <a:bodyPr/>
          <a:lstStyle/>
          <a:p>
            <a:endParaRPr/>
          </a:p>
        </p:txBody>
      </p:sp>
      <p:sp>
        <p:nvSpPr>
          <p:cNvPr id="5" name="Rectangle 4"/>
          <p:cNvSpPr/>
          <p:nvPr/>
        </p:nvSpPr>
        <p:spPr>
          <a:xfrm>
            <a:off x="215999" y="969797"/>
            <a:ext cx="4356001" cy="2308324"/>
          </a:xfrm>
          <a:prstGeom prst="rect">
            <a:avLst/>
          </a:prstGeom>
        </p:spPr>
        <p:txBody>
          <a:bodyPr wrap="square">
            <a:spAutoFit/>
          </a:bodyPr>
          <a:lstStyle/>
          <a:p>
            <a:r>
              <a:rPr lang="en-GB" sz="1600" dirty="0"/>
              <a:t>France imports half of its need in lentils, with Canada being the largest lentil producer in the world. French farmers repeatedly complain about being undercut by Canadian lentils in the use of a pesticide that’s prohibited in the EU, and that would give Canadian producers a competitive </a:t>
            </a:r>
            <a:r>
              <a:rPr lang="en-GB" sz="1600" dirty="0" smtClean="0"/>
              <a:t>edge.</a:t>
            </a:r>
          </a:p>
          <a:p>
            <a:endParaRPr lang="en-GB" sz="1600" dirty="0"/>
          </a:p>
          <a:p>
            <a:endParaRPr lang="en-GB" sz="1600" dirty="0"/>
          </a:p>
        </p:txBody>
      </p:sp>
      <p:pic>
        <p:nvPicPr>
          <p:cNvPr id="3" name="Picture 2"/>
          <p:cNvPicPr>
            <a:picLocks noChangeAspect="1"/>
          </p:cNvPicPr>
          <p:nvPr/>
        </p:nvPicPr>
        <p:blipFill>
          <a:blip r:embed="rId2"/>
          <a:stretch>
            <a:fillRect/>
          </a:stretch>
        </p:blipFill>
        <p:spPr>
          <a:xfrm>
            <a:off x="5779091" y="969798"/>
            <a:ext cx="2785045" cy="3718179"/>
          </a:xfrm>
          <a:prstGeom prst="rect">
            <a:avLst/>
          </a:prstGeom>
        </p:spPr>
      </p:pic>
      <p:pic>
        <p:nvPicPr>
          <p:cNvPr id="4" name="Picture 3"/>
          <p:cNvPicPr>
            <a:picLocks noChangeAspect="1"/>
          </p:cNvPicPr>
          <p:nvPr/>
        </p:nvPicPr>
        <p:blipFill>
          <a:blip r:embed="rId3"/>
          <a:stretch>
            <a:fillRect/>
          </a:stretch>
        </p:blipFill>
        <p:spPr>
          <a:xfrm>
            <a:off x="627808" y="641924"/>
            <a:ext cx="7524520" cy="3982598"/>
          </a:xfrm>
          <a:prstGeom prst="rect">
            <a:avLst/>
          </a:prstGeom>
        </p:spPr>
      </p:pic>
    </p:spTree>
    <p:extLst>
      <p:ext uri="{BB962C8B-B14F-4D97-AF65-F5344CB8AC3E}">
        <p14:creationId xmlns:p14="http://schemas.microsoft.com/office/powerpoint/2010/main" val="2961006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1466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fontScale="90000"/>
          </a:bodyPr>
          <a:lstStyle/>
          <a:p>
            <a:pPr defTabSz="672084">
              <a:defRPr sz="3724"/>
            </a:pPr>
            <a:r>
              <a:rPr lang="en-GB" dirty="0" smtClean="0"/>
              <a:t>Outline of the module (in progress)</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smtClean="0"/>
              <a:t>The </a:t>
            </a:r>
            <a:r>
              <a:rPr lang="en-GB" sz="4000" b="1" dirty="0"/>
              <a:t>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smtClean="0"/>
              <a:t> </a:t>
            </a:r>
            <a:endParaRPr lang="en-GB" sz="4000" dirty="0"/>
          </a:p>
          <a:p>
            <a:pPr marL="0" lvl="0" indent="0">
              <a:buNone/>
            </a:pPr>
            <a:r>
              <a:rPr lang="en-GB" sz="4000" b="1" dirty="0" smtClean="0"/>
              <a:t>Trade/investment </a:t>
            </a:r>
            <a:r>
              <a:rPr lang="en-GB" sz="4000" b="1" dirty="0"/>
              <a:t>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smtClean="0"/>
              <a:t>Anti-coercion</a:t>
            </a:r>
            <a:endParaRPr lang="en-GB" sz="4000" dirty="0"/>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endParaRPr lang="en-GB" sz="4000" dirty="0" smtClean="0"/>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a:t>
            </a:r>
            <a:r>
              <a:rPr lang="en-GB" sz="4000" dirty="0" smtClean="0"/>
              <a:t>partnership</a:t>
            </a:r>
          </a:p>
          <a:p>
            <a:pPr marL="359999" lvl="2" indent="0">
              <a:buNone/>
            </a:pPr>
            <a:r>
              <a:rPr lang="en-GB" sz="4000" dirty="0" smtClean="0"/>
              <a:t>Deforestation MERCOSUR</a:t>
            </a:r>
          </a:p>
          <a:p>
            <a:pPr marL="180000" lvl="1" indent="0">
              <a:buNone/>
            </a:pPr>
            <a:r>
              <a:rPr lang="en-GB" sz="4000" dirty="0" smtClean="0"/>
              <a:t>Zoom-in</a:t>
            </a:r>
            <a:r>
              <a:rPr lang="en-GB" sz="4000" dirty="0"/>
              <a:t>: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a:t>
            </a:r>
            <a:r>
              <a:rPr lang="en-GB" sz="4000" dirty="0" smtClean="0"/>
              <a:t>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endParaRPr lang="en-GB" sz="4000" dirty="0" smtClean="0"/>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3</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smtClean="0"/>
          </a:p>
          <a:p>
            <a:r>
              <a:rPr lang="en-GB" sz="1000" b="1" dirty="0"/>
              <a:t>E</a:t>
            </a:r>
            <a:r>
              <a:rPr lang="en-GB" sz="1000" b="1" dirty="0" smtClean="0"/>
              <a:t>nergy </a:t>
            </a:r>
            <a:r>
              <a:rPr lang="en-GB" sz="1000" b="1" dirty="0"/>
              <a:t>(investments)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a:t>
            </a:r>
            <a:r>
              <a:rPr lang="en-GB" sz="1000" dirty="0" smtClean="0"/>
              <a:t>MS</a:t>
            </a:r>
          </a:p>
          <a:p>
            <a:pPr lvl="1"/>
            <a:endParaRPr lang="en-GB" sz="1000" dirty="0" smtClean="0"/>
          </a:p>
          <a:p>
            <a:pPr lvl="0"/>
            <a:r>
              <a:rPr lang="en-GB" sz="1000" b="1" dirty="0" smtClean="0"/>
              <a:t>Controlling trade and investment inbound and outbound flows </a:t>
            </a:r>
            <a:endParaRPr lang="en-GB" sz="1000" dirty="0" smtClean="0"/>
          </a:p>
          <a:p>
            <a:pPr lvl="1"/>
            <a:r>
              <a:rPr lang="en-GB" sz="1000" dirty="0" smtClean="0"/>
              <a:t>Export </a:t>
            </a:r>
            <a:r>
              <a:rPr lang="en-GB" sz="1000" dirty="0"/>
              <a:t>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smtClean="0"/>
              <a:t>EU </a:t>
            </a:r>
            <a:r>
              <a:rPr lang="en-GB" sz="1000" dirty="0"/>
              <a:t>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smtClean="0"/>
              <a:t>WTO </a:t>
            </a:r>
            <a:r>
              <a:rPr lang="en-GB" sz="1000" dirty="0"/>
              <a:t>law-compatibility of these schemes</a:t>
            </a:r>
          </a:p>
          <a:p>
            <a:r>
              <a:rPr lang="en-GB" sz="1000" dirty="0"/>
              <a:t> </a:t>
            </a:r>
          </a:p>
          <a:p>
            <a:pPr lvl="0"/>
            <a:r>
              <a:rPr lang="en-GB" sz="1000" b="1" dirty="0"/>
              <a:t>Promotion of other social interests</a:t>
            </a:r>
            <a:endParaRPr lang="en-GB" sz="1000" dirty="0"/>
          </a:p>
          <a:p>
            <a:pPr lvl="1"/>
            <a:r>
              <a:rPr lang="en-GB" sz="1000" dirty="0" smtClean="0"/>
              <a:t>Non-paper </a:t>
            </a:r>
            <a:r>
              <a:rPr lang="en-GB" sz="1000" dirty="0"/>
              <a:t>of the Commission </a:t>
            </a:r>
            <a:r>
              <a:rPr lang="en-GB" sz="1000" dirty="0" smtClean="0"/>
              <a:t>services 2017 TSD </a:t>
            </a:r>
            <a:r>
              <a:rPr lang="en-GB" sz="1000" dirty="0" err="1" smtClean="0"/>
              <a:t>chatpers</a:t>
            </a:r>
            <a:endParaRPr lang="en-GB" sz="1000" dirty="0" smtClean="0"/>
          </a:p>
          <a:p>
            <a:pPr lvl="1"/>
            <a:r>
              <a:rPr lang="en-GB" sz="1000" dirty="0" smtClean="0"/>
              <a:t>Gender </a:t>
            </a:r>
            <a:r>
              <a:rPr lang="en-GB" sz="1000" dirty="0"/>
              <a:t>balance in corporate governance in FTAs</a:t>
            </a:r>
          </a:p>
          <a:p>
            <a:pPr lvl="1"/>
            <a:r>
              <a:rPr lang="en-GB" sz="1000" dirty="0"/>
              <a:t>Protection of indigenous peoples’ </a:t>
            </a:r>
            <a:r>
              <a:rPr lang="en-GB" sz="1000" dirty="0" smtClean="0"/>
              <a:t>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09697368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smtClean="0"/>
              <a:t>Thanks!</a:t>
            </a:r>
            <a:endParaRPr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3821560" y="1137386"/>
            <a:ext cx="6480002" cy="1692002"/>
          </a:xfrm>
          <a:prstGeom prst="rect">
            <a:avLst/>
          </a:prstGeom>
        </p:spPr>
        <p:txBody>
          <a:bodyPr>
            <a:normAutofit/>
          </a:bodyPr>
          <a:lstStyle/>
          <a:p>
            <a:r>
              <a:rPr lang="en-GB" dirty="0" smtClean="0"/>
              <a:t>Presentations?</a:t>
            </a:r>
            <a:br>
              <a:rPr lang="en-GB" dirty="0" smtClean="0"/>
            </a:br>
            <a:endParaRPr dirty="0"/>
          </a:p>
        </p:txBody>
      </p:sp>
      <p:sp>
        <p:nvSpPr>
          <p:cNvPr id="578" name="Subtitle 2"/>
          <p:cNvSpPr txBox="1">
            <a:spLocks noGrp="1"/>
          </p:cNvSpPr>
          <p:nvPr>
            <p:ph type="body" sz="quarter" idx="1"/>
          </p:nvPr>
        </p:nvSpPr>
        <p:spPr>
          <a:xfrm>
            <a:off x="1590908" y="2227691"/>
            <a:ext cx="7164353" cy="816820"/>
          </a:xfrm>
          <a:prstGeom prst="rect">
            <a:avLst/>
          </a:prstGeom>
        </p:spPr>
        <p:txBody>
          <a:bodyPr>
            <a:normAutofit/>
          </a:bodyPr>
          <a:lstStyle/>
          <a:p>
            <a:r>
              <a:rPr lang="en-GB" dirty="0" smtClean="0"/>
              <a:t>For last session, or thematic input into sessions 4 to 9.</a:t>
            </a:r>
          </a:p>
          <a:p>
            <a:r>
              <a:rPr lang="en-GB" dirty="0" smtClean="0"/>
              <a:t>Just drop me an email at </a:t>
            </a:r>
            <a:r>
              <a:rPr lang="en-GB" dirty="0" smtClean="0">
                <a:hlinkClick r:id="rId2"/>
              </a:rPr>
              <a:t>filippo.fontanelli@ed.ac.uk</a:t>
            </a:r>
            <a:r>
              <a:rPr lang="en-GB" dirty="0" smtClean="0"/>
              <a:t> </a:t>
            </a:r>
          </a:p>
          <a:p>
            <a:endParaRPr lang="en-GB" dirty="0"/>
          </a:p>
          <a:p>
            <a:endParaRPr dirty="0"/>
          </a:p>
        </p:txBody>
      </p:sp>
      <p:pic>
        <p:nvPicPr>
          <p:cNvPr id="2" name="Picture 1"/>
          <p:cNvPicPr>
            <a:picLocks noChangeAspect="1"/>
          </p:cNvPicPr>
          <p:nvPr/>
        </p:nvPicPr>
        <p:blipFill>
          <a:blip r:embed="rId3"/>
          <a:stretch>
            <a:fillRect/>
          </a:stretch>
        </p:blipFill>
        <p:spPr>
          <a:xfrm>
            <a:off x="239751" y="346811"/>
            <a:ext cx="2895600" cy="1581150"/>
          </a:xfrm>
          <a:prstGeom prst="rect">
            <a:avLst/>
          </a:prstGeom>
        </p:spPr>
      </p:pic>
    </p:spTree>
    <p:extLst>
      <p:ext uri="{BB962C8B-B14F-4D97-AF65-F5344CB8AC3E}">
        <p14:creationId xmlns:p14="http://schemas.microsoft.com/office/powerpoint/2010/main" val="13124692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FTAs</a:t>
            </a:r>
            <a:endParaRPr dirty="0"/>
          </a:p>
        </p:txBody>
      </p:sp>
      <p:sp>
        <p:nvSpPr>
          <p:cNvPr id="487" name="Content Placeholder 8"/>
          <p:cNvSpPr txBox="1">
            <a:spLocks noGrp="1"/>
          </p:cNvSpPr>
          <p:nvPr>
            <p:ph type="body" sz="half" idx="1"/>
          </p:nvPr>
        </p:nvSpPr>
        <p:spPr>
          <a:xfrm>
            <a:off x="381515" y="3308196"/>
            <a:ext cx="4104989" cy="3423150"/>
          </a:xfrm>
          <a:prstGeom prst="rect">
            <a:avLst/>
          </a:prstGeom>
        </p:spPr>
        <p:txBody>
          <a:bodyPr>
            <a:normAutofit/>
          </a:bodyPr>
          <a:lstStyle/>
          <a:p>
            <a:pPr marL="0" indent="0">
              <a:buNone/>
            </a:pPr>
            <a:r>
              <a:rPr lang="it-IT" sz="2400" dirty="0" smtClean="0"/>
              <a:t>FTAs and non-economic issues</a:t>
            </a:r>
          </a:p>
          <a:p>
            <a:pPr marL="0" indent="0">
              <a:buNone/>
            </a:pPr>
            <a:r>
              <a:rPr lang="it-IT" sz="2400" dirty="0" smtClean="0"/>
              <a:t>EU and </a:t>
            </a:r>
            <a:r>
              <a:rPr lang="it-IT" sz="2400" dirty="0" smtClean="0"/>
              <a:t>TSD </a:t>
            </a:r>
            <a:r>
              <a:rPr lang="it-IT" sz="2400" dirty="0" smtClean="0"/>
              <a:t>chapters</a:t>
            </a:r>
          </a:p>
          <a:p>
            <a:pPr marL="0" indent="0">
              <a:buNone/>
            </a:pPr>
            <a:r>
              <a:rPr lang="it-IT" sz="2400" dirty="0"/>
              <a:t>Labour disputes</a:t>
            </a:r>
          </a:p>
          <a:p>
            <a:pPr marL="0" indent="0">
              <a:buNone/>
            </a:pPr>
            <a:endParaRPr lang="it-IT" sz="2400" dirty="0" smtClean="0"/>
          </a:p>
          <a:p>
            <a:pPr marL="0" indent="0">
              <a:buNone/>
            </a:pPr>
            <a:endParaRPr lang="en-GB" sz="24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5</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dirty="0"/>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r>
              <a:rPr lang="en-GB" sz="2400" dirty="0" smtClean="0"/>
              <a:t>UK-EU level playing field</a:t>
            </a:r>
          </a:p>
          <a:p>
            <a:pPr marL="0" indent="0" hangingPunct="1">
              <a:buFont typeface="Arial"/>
              <a:buNone/>
            </a:pPr>
            <a:r>
              <a:rPr lang="it-IT" sz="2400" dirty="0" smtClean="0"/>
              <a:t>Mirror clauses</a:t>
            </a:r>
          </a:p>
          <a:p>
            <a:pPr marL="0" indent="0" hangingPunct="1">
              <a:buNone/>
            </a:pPr>
            <a:r>
              <a:rPr lang="en-GB" sz="2400" dirty="0"/>
              <a:t>Green trade partnership</a:t>
            </a:r>
          </a:p>
          <a:p>
            <a:pPr marL="0" indent="0" hangingPunct="1">
              <a:buFont typeface="Arial"/>
              <a:buNone/>
            </a:pPr>
            <a:endParaRPr lang="en-GB" sz="2400" dirty="0"/>
          </a:p>
        </p:txBody>
      </p:sp>
      <p:sp>
        <p:nvSpPr>
          <p:cNvPr id="4" name="AutoShape 2" descr="Free trade in green goods - Namibian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1366075" y="707471"/>
            <a:ext cx="2881921" cy="2217728"/>
          </a:xfrm>
          <a:prstGeom prst="rect">
            <a:avLst/>
          </a:prstGeom>
        </p:spPr>
      </p:pic>
      <p:pic>
        <p:nvPicPr>
          <p:cNvPr id="7" name="Picture 6"/>
          <p:cNvPicPr>
            <a:picLocks noChangeAspect="1"/>
          </p:cNvPicPr>
          <p:nvPr/>
        </p:nvPicPr>
        <p:blipFill>
          <a:blip r:embed="rId4"/>
          <a:stretch>
            <a:fillRect/>
          </a:stretch>
        </p:blipFill>
        <p:spPr>
          <a:xfrm>
            <a:off x="4571993" y="2124351"/>
            <a:ext cx="4356004" cy="2826650"/>
          </a:xfrm>
          <a:prstGeom prst="rect">
            <a:avLst/>
          </a:prstGeom>
        </p:spPr>
      </p:pic>
      <p:pic>
        <p:nvPicPr>
          <p:cNvPr id="8" name="Picture 7"/>
          <p:cNvPicPr>
            <a:picLocks noChangeAspect="1"/>
          </p:cNvPicPr>
          <p:nvPr/>
        </p:nvPicPr>
        <p:blipFill>
          <a:blip r:embed="rId5"/>
          <a:stretch>
            <a:fillRect/>
          </a:stretch>
        </p:blipFill>
        <p:spPr>
          <a:xfrm>
            <a:off x="1700971" y="430067"/>
            <a:ext cx="5485577" cy="4497434"/>
          </a:xfrm>
          <a:prstGeom prst="rect">
            <a:avLst/>
          </a:prstGeom>
        </p:spPr>
      </p:pic>
    </p:spTree>
    <p:extLst>
      <p:ext uri="{BB962C8B-B14F-4D97-AF65-F5344CB8AC3E}">
        <p14:creationId xmlns:p14="http://schemas.microsoft.com/office/powerpoint/2010/main" val="15577125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215999" y="107999"/>
            <a:ext cx="7775707" cy="798967"/>
          </a:xfrm>
          <a:prstGeom prst="rect">
            <a:avLst/>
          </a:prstGeom>
        </p:spPr>
        <p:txBody>
          <a:bodyPr>
            <a:normAutofit/>
          </a:bodyPr>
          <a:lstStyle/>
          <a:p>
            <a:r>
              <a:rPr lang="it-IT" sz="4000" dirty="0" smtClean="0"/>
              <a:t>The role of non-trade interests</a:t>
            </a:r>
            <a:endParaRPr sz="4000" dirty="0"/>
          </a:p>
        </p:txBody>
      </p:sp>
      <p:sp>
        <p:nvSpPr>
          <p:cNvPr id="5" name="Content Placeholder 8"/>
          <p:cNvSpPr txBox="1">
            <a:spLocks noGrp="1"/>
          </p:cNvSpPr>
          <p:nvPr>
            <p:ph type="body" sz="half" idx="1"/>
          </p:nvPr>
        </p:nvSpPr>
        <p:spPr>
          <a:xfrm>
            <a:off x="802860" y="2666609"/>
            <a:ext cx="7612157" cy="3564141"/>
          </a:xfrm>
          <a:prstGeom prst="rect">
            <a:avLst/>
          </a:prstGeom>
        </p:spPr>
        <p:txBody>
          <a:bodyPr>
            <a:normAutofit/>
          </a:bodyPr>
          <a:lstStyle/>
          <a:p>
            <a:r>
              <a:rPr lang="it-IT" sz="3200" dirty="0" smtClean="0"/>
              <a:t>From exception to obligation</a:t>
            </a:r>
          </a:p>
          <a:p>
            <a:r>
              <a:rPr lang="it-IT" sz="3200" dirty="0" smtClean="0"/>
              <a:t>Conditionality nudge or LPF?</a:t>
            </a:r>
          </a:p>
          <a:p>
            <a:endParaRPr lang="it-IT" sz="3200" dirty="0" smtClean="0"/>
          </a:p>
        </p:txBody>
      </p:sp>
      <p:pic>
        <p:nvPicPr>
          <p:cNvPr id="2" name="Picture 1"/>
          <p:cNvPicPr>
            <a:picLocks noChangeAspect="1"/>
          </p:cNvPicPr>
          <p:nvPr/>
        </p:nvPicPr>
        <p:blipFill>
          <a:blip r:embed="rId2"/>
          <a:stretch>
            <a:fillRect/>
          </a:stretch>
        </p:blipFill>
        <p:spPr>
          <a:xfrm>
            <a:off x="215999" y="1066409"/>
            <a:ext cx="7311480" cy="1600200"/>
          </a:xfrm>
          <a:prstGeom prst="rect">
            <a:avLst/>
          </a:prstGeom>
        </p:spPr>
      </p:pic>
      <p:pic>
        <p:nvPicPr>
          <p:cNvPr id="3" name="Picture 2"/>
          <p:cNvPicPr>
            <a:picLocks noChangeAspect="1"/>
          </p:cNvPicPr>
          <p:nvPr/>
        </p:nvPicPr>
        <p:blipFill>
          <a:blip r:embed="rId3"/>
          <a:stretch>
            <a:fillRect/>
          </a:stretch>
        </p:blipFill>
        <p:spPr>
          <a:xfrm rot="21035551">
            <a:off x="108837" y="1799319"/>
            <a:ext cx="8771677" cy="2053467"/>
          </a:xfrm>
          <a:prstGeom prst="rect">
            <a:avLst/>
          </a:prstGeom>
        </p:spPr>
      </p:pic>
    </p:spTree>
    <p:extLst>
      <p:ext uri="{BB962C8B-B14F-4D97-AF65-F5344CB8AC3E}">
        <p14:creationId xmlns:p14="http://schemas.microsoft.com/office/powerpoint/2010/main" val="419530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215999" y="107999"/>
            <a:ext cx="4906127" cy="1692002"/>
          </a:xfrm>
          <a:prstGeom prst="rect">
            <a:avLst/>
          </a:prstGeom>
        </p:spPr>
        <p:txBody>
          <a:bodyPr>
            <a:normAutofit/>
          </a:bodyPr>
          <a:lstStyle/>
          <a:p>
            <a:r>
              <a:rPr lang="it-IT" sz="3500" dirty="0" smtClean="0"/>
              <a:t>Free trade agreements and sustainable development chapters</a:t>
            </a:r>
            <a:endParaRPr sz="3500" dirty="0"/>
          </a:p>
        </p:txBody>
      </p:sp>
      <p:sp>
        <p:nvSpPr>
          <p:cNvPr id="590" name="Subtitle 2"/>
          <p:cNvSpPr txBox="1">
            <a:spLocks noGrp="1"/>
          </p:cNvSpPr>
          <p:nvPr>
            <p:ph type="body" sz="quarter" idx="1"/>
          </p:nvPr>
        </p:nvSpPr>
        <p:spPr>
          <a:xfrm>
            <a:off x="371707" y="1800001"/>
            <a:ext cx="6324295" cy="2705092"/>
          </a:xfrm>
          <a:prstGeom prst="rect">
            <a:avLst/>
          </a:prstGeom>
        </p:spPr>
        <p:txBody>
          <a:bodyPr>
            <a:normAutofit/>
          </a:bodyPr>
          <a:lstStyle/>
          <a:p>
            <a:pPr marL="457200" indent="-457200">
              <a:buFont typeface="Arial" panose="020B0604020202020204" pitchFamily="34" charset="0"/>
              <a:buChar char="•"/>
            </a:pPr>
            <a:r>
              <a:rPr lang="en-GB" sz="3200" dirty="0" smtClean="0"/>
              <a:t>TSD </a:t>
            </a:r>
            <a:r>
              <a:rPr lang="en-GB" sz="3200" dirty="0" smtClean="0"/>
              <a:t>chapters</a:t>
            </a:r>
          </a:p>
          <a:p>
            <a:pPr marL="457200" indent="-457200">
              <a:buFont typeface="Arial" panose="020B0604020202020204" pitchFamily="34" charset="0"/>
              <a:buChar char="•"/>
            </a:pPr>
            <a:r>
              <a:rPr lang="en-GB" sz="3200" dirty="0" smtClean="0"/>
              <a:t>EU practice</a:t>
            </a:r>
          </a:p>
          <a:p>
            <a:pPr marL="457200" indent="-457200">
              <a:buFont typeface="Arial" panose="020B0604020202020204" pitchFamily="34" charset="0"/>
              <a:buChar char="•"/>
            </a:pPr>
            <a:r>
              <a:rPr lang="it-IT" sz="3200" dirty="0" smtClean="0"/>
              <a:t>Zoom-in: </a:t>
            </a:r>
            <a:r>
              <a:rPr lang="it-IT" sz="3200" dirty="0" smtClean="0"/>
              <a:t>TS</a:t>
            </a:r>
            <a:r>
              <a:rPr lang="it-IT" sz="3200" dirty="0" smtClean="0"/>
              <a:t>D </a:t>
            </a:r>
            <a:r>
              <a:rPr lang="it-IT" sz="3200" dirty="0" smtClean="0"/>
              <a:t>with Korea</a:t>
            </a:r>
            <a:endParaRPr lang="en-GB" sz="3200" dirty="0" smtClean="0"/>
          </a:p>
          <a:p>
            <a:pPr marL="457200" indent="-457200">
              <a:buFont typeface="Arial" panose="020B0604020202020204" pitchFamily="34" charset="0"/>
              <a:buChar char="•"/>
            </a:pPr>
            <a:r>
              <a:rPr lang="en-GB" sz="3200" dirty="0" smtClean="0"/>
              <a:t>2022 Green trade</a:t>
            </a:r>
            <a:endParaRPr sz="3200" dirty="0"/>
          </a:p>
        </p:txBody>
      </p:sp>
    </p:spTree>
    <p:extLst>
      <p:ext uri="{BB962C8B-B14F-4D97-AF65-F5344CB8AC3E}">
        <p14:creationId xmlns:p14="http://schemas.microsoft.com/office/powerpoint/2010/main" val="366472272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41504" y="108137"/>
            <a:ext cx="4104989" cy="576002"/>
          </a:xfrm>
          <a:prstGeom prst="rect">
            <a:avLst/>
          </a:prstGeom>
        </p:spPr>
        <p:txBody>
          <a:bodyPr/>
          <a:lstStyle/>
          <a:p>
            <a:pPr defTabSz="672084">
              <a:defRPr sz="3724"/>
            </a:pPr>
            <a:r>
              <a:rPr lang="it-IT" dirty="0" smtClean="0"/>
              <a:t>TSD </a:t>
            </a:r>
            <a:r>
              <a:rPr lang="it-IT" dirty="0" smtClean="0"/>
              <a:t>chapters</a:t>
            </a:r>
            <a:endParaRPr dirty="0"/>
          </a:p>
        </p:txBody>
      </p:sp>
      <p:sp>
        <p:nvSpPr>
          <p:cNvPr id="487" name="Content Placeholder 8"/>
          <p:cNvSpPr txBox="1">
            <a:spLocks noGrp="1"/>
          </p:cNvSpPr>
          <p:nvPr>
            <p:ph type="body" sz="half" idx="1"/>
          </p:nvPr>
        </p:nvSpPr>
        <p:spPr>
          <a:xfrm>
            <a:off x="215999" y="971999"/>
            <a:ext cx="4104989" cy="3564141"/>
          </a:xfrm>
          <a:prstGeom prst="rect">
            <a:avLst/>
          </a:prstGeom>
        </p:spPr>
        <p:txBody>
          <a:bodyPr>
            <a:normAutofit/>
          </a:bodyPr>
          <a:lstStyle/>
          <a:p>
            <a:r>
              <a:rPr lang="it-IT" sz="3200" dirty="0" smtClean="0"/>
              <a:t>Started with EU-Cariforum (2008) and EU-Korea (2011), then a constant</a:t>
            </a:r>
          </a:p>
          <a:p>
            <a:r>
              <a:rPr lang="it-IT" sz="3200" dirty="0" smtClean="0"/>
              <a:t>Public consultation on CETA TSD chapter</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8</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pic>
        <p:nvPicPr>
          <p:cNvPr id="7" name="Picture 6"/>
          <p:cNvPicPr>
            <a:picLocks noChangeAspect="1"/>
          </p:cNvPicPr>
          <p:nvPr/>
        </p:nvPicPr>
        <p:blipFill>
          <a:blip r:embed="rId3"/>
          <a:stretch>
            <a:fillRect/>
          </a:stretch>
        </p:blipFill>
        <p:spPr>
          <a:xfrm>
            <a:off x="4736131" y="1142302"/>
            <a:ext cx="4191748" cy="3139765"/>
          </a:xfrm>
          <a:prstGeom prst="rect">
            <a:avLst/>
          </a:prstGeom>
        </p:spPr>
      </p:pic>
    </p:spTree>
    <p:extLst>
      <p:ext uri="{BB962C8B-B14F-4D97-AF65-F5344CB8AC3E}">
        <p14:creationId xmlns:p14="http://schemas.microsoft.com/office/powerpoint/2010/main" val="25356683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normAutofit fontScale="90000"/>
          </a:bodyPr>
          <a:lstStyle/>
          <a:p>
            <a:pPr defTabSz="672084">
              <a:defRPr sz="3724"/>
            </a:pPr>
            <a:r>
              <a:rPr lang="it-IT" dirty="0" smtClean="0"/>
              <a:t>EU-Korea </a:t>
            </a:r>
            <a:r>
              <a:rPr lang="it-IT" dirty="0" smtClean="0"/>
              <a:t>TSD </a:t>
            </a:r>
            <a:r>
              <a:rPr lang="it-IT" dirty="0" smtClean="0"/>
              <a:t>chapter</a:t>
            </a:r>
            <a:endParaRPr dirty="0"/>
          </a:p>
        </p:txBody>
      </p:sp>
      <p:sp>
        <p:nvSpPr>
          <p:cNvPr id="487" name="Content Placeholder 8"/>
          <p:cNvSpPr txBox="1">
            <a:spLocks noGrp="1"/>
          </p:cNvSpPr>
          <p:nvPr>
            <p:ph type="body" sz="half" idx="1"/>
          </p:nvPr>
        </p:nvSpPr>
        <p:spPr>
          <a:xfrm>
            <a:off x="215999" y="1259859"/>
            <a:ext cx="4104989" cy="3564141"/>
          </a:xfrm>
          <a:prstGeom prst="rect">
            <a:avLst/>
          </a:prstGeom>
        </p:spPr>
        <p:txBody>
          <a:bodyPr>
            <a:normAutofit/>
          </a:bodyPr>
          <a:lstStyle/>
          <a:p>
            <a:r>
              <a:rPr lang="en-GB" sz="3200" dirty="0" smtClean="0"/>
              <a:t>Model for following one (inspired by US-Korea 2007; before: NAFTA side agreement)</a:t>
            </a:r>
          </a:p>
          <a:p>
            <a:r>
              <a:rPr lang="en-GB" sz="3200" dirty="0" smtClean="0"/>
              <a:t>After 2006 Global Europe Strategy</a:t>
            </a:r>
            <a:endParaRPr sz="32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9</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2" name="Picture Placeholder 1"/>
          <p:cNvSpPr>
            <a:spLocks noGrp="1"/>
          </p:cNvSpPr>
          <p:nvPr>
            <p:ph type="pic" idx="21"/>
          </p:nvPr>
        </p:nvSpPr>
        <p:spPr/>
      </p:sp>
      <p:pic>
        <p:nvPicPr>
          <p:cNvPr id="4" name="Picture 3"/>
          <p:cNvPicPr>
            <a:picLocks noChangeAspect="1"/>
          </p:cNvPicPr>
          <p:nvPr/>
        </p:nvPicPr>
        <p:blipFill>
          <a:blip r:embed="rId2"/>
          <a:stretch>
            <a:fillRect/>
          </a:stretch>
        </p:blipFill>
        <p:spPr>
          <a:xfrm>
            <a:off x="4571995" y="193398"/>
            <a:ext cx="4355963" cy="2764955"/>
          </a:xfrm>
          <a:prstGeom prst="rect">
            <a:avLst/>
          </a:prstGeom>
        </p:spPr>
      </p:pic>
    </p:spTree>
    <p:extLst>
      <p:ext uri="{BB962C8B-B14F-4D97-AF65-F5344CB8AC3E}">
        <p14:creationId xmlns:p14="http://schemas.microsoft.com/office/powerpoint/2010/main" val="37492863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FC5975C00AB64CB8516CFC6D622C29" ma:contentTypeVersion="2" ma:contentTypeDescription="Create a new document." ma:contentTypeScope="" ma:versionID="721e399079420805897b8dee36347e3d">
  <xsd:schema xmlns:xsd="http://www.w3.org/2001/XMLSchema" xmlns:xs="http://www.w3.org/2001/XMLSchema" xmlns:p="http://schemas.microsoft.com/office/2006/metadata/properties" xmlns:ns2="de2fc57d-810a-4d6b-8fbc-5bc34dc3cfc4" targetNamespace="http://schemas.microsoft.com/office/2006/metadata/properties" ma:root="true" ma:fieldsID="f74a454ca65bfafb5f3e8b7485d9c68d" ns2:_="">
    <xsd:import namespace="de2fc57d-810a-4d6b-8fbc-5bc34dc3cf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fc57d-810a-4d6b-8fbc-5bc34dc3c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DF73F-38B8-4AA5-9F8C-C8E5D6356395}">
  <ds:schemaRefs>
    <ds:schemaRef ds:uri="3b72a3f9-3b77-4dda-a3d8-83545ed4d99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4a6a635-6c44-48ed-bf10-d3856b5d0ee0"/>
    <ds:schemaRef ds:uri="http://www.w3.org/XML/1998/namespace"/>
    <ds:schemaRef ds:uri="http://purl.org/dc/dcmitype/"/>
  </ds:schemaRefs>
</ds:datastoreItem>
</file>

<file path=customXml/itemProps2.xml><?xml version="1.0" encoding="utf-8"?>
<ds:datastoreItem xmlns:ds="http://schemas.openxmlformats.org/officeDocument/2006/customXml" ds:itemID="{44A93B55-6139-4229-B9E3-2D17D2F27935}"/>
</file>

<file path=customXml/itemProps3.xml><?xml version="1.0" encoding="utf-8"?>
<ds:datastoreItem xmlns:ds="http://schemas.openxmlformats.org/officeDocument/2006/customXml" ds:itemID="{25F7C66A-D0E1-41E1-B007-915251F12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TotalTime>
  <Words>1052</Words>
  <Application>Microsoft Office PowerPoint</Application>
  <PresentationFormat>On-screen Show (16:9)</PresentationFormat>
  <Paragraphs>158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Georgia</vt:lpstr>
      <vt:lpstr>UNA Presentation</vt:lpstr>
      <vt:lpstr>PowerPoint Presentation</vt:lpstr>
      <vt:lpstr>The External Economic Action of the European Union and the Sustainable Development Goals</vt:lpstr>
      <vt:lpstr>Outline of the module (in progress)</vt:lpstr>
      <vt:lpstr>Presentations? </vt:lpstr>
      <vt:lpstr>FTAs</vt:lpstr>
      <vt:lpstr>The role of non-trade interests</vt:lpstr>
      <vt:lpstr>Free trade agreements and sustainable development chapters</vt:lpstr>
      <vt:lpstr>TSD chapters</vt:lpstr>
      <vt:lpstr>EU-Korea TSD chapter</vt:lpstr>
      <vt:lpstr>EU-Korea (zoom in)</vt:lpstr>
      <vt:lpstr>EU-Korea TSD chapter</vt:lpstr>
      <vt:lpstr>Appraisal of EU-Korea TSD chapter</vt:lpstr>
      <vt:lpstr>EU-Korea dispute on labour rights</vt:lpstr>
      <vt:lpstr>- digression: US-Guatemala dispute</vt:lpstr>
      <vt:lpstr>EU-Korea dispute on labour rights</vt:lpstr>
      <vt:lpstr>2018 - European Economic and Social Committee. TSD chapters in EU FTA  </vt:lpstr>
      <vt:lpstr>Ramped-up enforcement  </vt:lpstr>
      <vt:lpstr>Full-on retaliation in EU-NZ FTA</vt:lpstr>
      <vt:lpstr>Parliament and Commission’s review of 15-step plan</vt:lpstr>
      <vt:lpstr>2022 EU review of TSD in FTAs, within Green agenda</vt:lpstr>
      <vt:lpstr>Commission 2022</vt:lpstr>
      <vt:lpstr>EU-Mercosur debate/leak</vt:lpstr>
      <vt:lpstr>EU-Mercosur debate/leak</vt:lpstr>
      <vt:lpstr>EU-UK TCA</vt:lpstr>
      <vt:lpstr>Level-playing field</vt:lpstr>
      <vt:lpstr>How to manage LPF</vt:lpstr>
      <vt:lpstr>Narrow commitments</vt:lpstr>
      <vt:lpstr>Mirror clauses?</vt:lpstr>
      <vt:lpstr>PowerPoint Presentation</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Filippo Fontanelli</cp:lastModifiedBy>
  <cp:revision>63</cp:revision>
  <dcterms:modified xsi:type="dcterms:W3CDTF">2023-05-11T18:18:23Z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0x010100C9FC5975C00AB64CB8516CFC6D622C29</vt:lpwstr>
  </property>
  <property fmtid="{D5CDD505-2E9C-101B-9397-08002B2CF9AE}" pid="3" name="MediaServiceImageTags">
    <vt:lpwstr/>
  </property>
</Properties>
</file>